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7"/>
  </p:notesMasterIdLst>
  <p:sldIdLst>
    <p:sldId id="256" r:id="rId2"/>
    <p:sldId id="261" r:id="rId3"/>
    <p:sldId id="269" r:id="rId4"/>
    <p:sldId id="270" r:id="rId5"/>
    <p:sldId id="271" r:id="rId6"/>
    <p:sldId id="272" r:id="rId7"/>
    <p:sldId id="273" r:id="rId8"/>
    <p:sldId id="274" r:id="rId9"/>
    <p:sldId id="278" r:id="rId10"/>
    <p:sldId id="292" r:id="rId11"/>
    <p:sldId id="279" r:id="rId12"/>
    <p:sldId id="280" r:id="rId13"/>
    <p:sldId id="285" r:id="rId14"/>
    <p:sldId id="286" r:id="rId15"/>
    <p:sldId id="287" r:id="rId16"/>
    <p:sldId id="288" r:id="rId17"/>
    <p:sldId id="289" r:id="rId18"/>
    <p:sldId id="290" r:id="rId19"/>
    <p:sldId id="291" r:id="rId20"/>
    <p:sldId id="259" r:id="rId21"/>
    <p:sldId id="262" r:id="rId22"/>
    <p:sldId id="264" r:id="rId23"/>
    <p:sldId id="265" r:id="rId24"/>
    <p:sldId id="266" r:id="rId25"/>
    <p:sldId id="268" r:id="rId26"/>
    <p:sldId id="293" r:id="rId27"/>
    <p:sldId id="294" r:id="rId28"/>
    <p:sldId id="316" r:id="rId29"/>
    <p:sldId id="296" r:id="rId30"/>
    <p:sldId id="317" r:id="rId31"/>
    <p:sldId id="297" r:id="rId32"/>
    <p:sldId id="276" r:id="rId33"/>
    <p:sldId id="298" r:id="rId34"/>
    <p:sldId id="299" r:id="rId35"/>
    <p:sldId id="300" r:id="rId36"/>
    <p:sldId id="281" r:id="rId37"/>
    <p:sldId id="282" r:id="rId38"/>
    <p:sldId id="283" r:id="rId39"/>
    <p:sldId id="284" r:id="rId40"/>
    <p:sldId id="301" r:id="rId41"/>
    <p:sldId id="302" r:id="rId42"/>
    <p:sldId id="303" r:id="rId43"/>
    <p:sldId id="304" r:id="rId44"/>
    <p:sldId id="305" r:id="rId45"/>
    <p:sldId id="306" r:id="rId46"/>
    <p:sldId id="307" r:id="rId47"/>
    <p:sldId id="308" r:id="rId48"/>
    <p:sldId id="309" r:id="rId49"/>
    <p:sldId id="310" r:id="rId50"/>
    <p:sldId id="311" r:id="rId51"/>
    <p:sldId id="312" r:id="rId52"/>
    <p:sldId id="313" r:id="rId53"/>
    <p:sldId id="314" r:id="rId54"/>
    <p:sldId id="315" r:id="rId55"/>
    <p:sldId id="260" r:id="rId5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94"/>
  </p:normalViewPr>
  <p:slideViewPr>
    <p:cSldViewPr snapToGrid="0" snapToObjects="1">
      <p:cViewPr varScale="1">
        <p:scale>
          <a:sx n="104" d="100"/>
          <a:sy n="104" d="100"/>
        </p:scale>
        <p:origin x="232" y="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35D302-E8B1-B047-8E5D-EE2D6789D754}" type="datetimeFigureOut">
              <a:rPr lang="en-US" smtClean="0"/>
              <a:t>3/27/20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829DCF-0A32-8E42-BF25-117795F24E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1219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ade5425f2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ade5425f2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01716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ade959f06_1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1ade959f06_1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92399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1b52662be0_7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1b52662be0_7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55785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1ade959f06_1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6" name="Google Shape;606;g1ade959f06_1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36776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g1ade959f0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6" name="Google Shape;666;g1ade959f0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104692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g1ade959f06_1_2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2" name="Google Shape;722;g1ade959f06_1_2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39352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g1ade959f06_1_3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2" name="Google Shape;782;g1ade959f06_1_3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6424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g1b52662be0_7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5" name="Google Shape;845;g1b52662be0_7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173864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g1ade959f06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6" name="Google Shape;856;g1ade959f06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Go over special characters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2163790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g1ade5425f2_0_1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2" name="Google Shape;872;g1ade5425f2_0_1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990701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b875426ab_11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1b875426ab_11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76895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ade37e5a5_0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ade37e5a5_0_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310030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be4b7df57_0_5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1be4b7df57_0_5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565643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1be4b7df57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1be4b7df57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195526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be4b7df57_0_5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1be4b7df57_0_5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94837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be4b7df57_0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1be4b7df57_0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048623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1b53b9035b_0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1b53b9035b_0_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744670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be4b7df57_0_1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1be4b7df57_0_1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To reproduce:</a:t>
            </a:r>
            <a:endParaRPr sz="1000">
              <a:solidFill>
                <a:srgbClr val="333333"/>
              </a:solidFill>
              <a:highlight>
                <a:srgbClr val="F7F7F7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4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curl ftp://ftp.ensembl.org/pub/release-87/gtf/homo_sapiens/Homo_sapiens.GRCh38.87.gtf.gz &gt; human.genes.gtf.gz</a:t>
            </a:r>
            <a:br>
              <a:rPr lang="en" sz="10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0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gzip -d human.genes.gtf.gz; mv human.genes.gtf genes.gtf </a:t>
            </a:r>
            <a:endParaRPr sz="300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196615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be4b7df57_0_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1be4b7df57_0_1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-S prevents wrap, side arrows to scroll over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1154056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be4b7df57_0_2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1be4b7df57_0_2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098141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be4b7df57_0_2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be4b7df57_0_2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Other non-</a:t>
            </a:r>
            <a:r>
              <a:rPr lang="en-US" dirty="0" err="1"/>
              <a:t>unix</a:t>
            </a:r>
            <a:r>
              <a:rPr lang="en-US" dirty="0"/>
              <a:t> tools are name --help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2796516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be4b7df57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1be4b7df57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026792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ade959f06_1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1ade959f06_1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585366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be4b7df57_0_3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1be4b7df57_0_3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36148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be4b7df57_0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1be4b7df57_0_3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019436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1be4b7df57_0_3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1be4b7df57_0_3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700331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1be4b7df57_0_3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1be4b7df57_0_3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6697734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1be4b7df57_0_3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1be4b7df57_0_3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202737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1b875426ab_163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1b875426ab_163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533882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1be4b7df57_0_3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1be4b7df57_0_3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999217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1be4b7df57_0_3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1be4b7df57_0_3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39346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1be4b7df57_0_3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1be4b7df57_0_3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Jump to 1:09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88186485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1be4b7df57_0_4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1be4b7df57_0_4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Jump to 1:09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0578475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1ade37e5a5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1ade37e5a5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900289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1be4b7df57_0_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1be4b7df57_0_1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973447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1be4b7df57_0_3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1be4b7df57_0_3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712333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1be4b7df57_0_3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1be4b7df57_0_3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Jump to 1:09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75180876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1ae9b7b7e0_1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1ae9b7b7e0_1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144728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1be4b7df57_0_4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1be4b7df57_0_4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482661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1be4b7df57_0_4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1be4b7df57_0_4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586907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1be4b7df57_0_4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1be4b7df57_0_4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951077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1be4b7df57_0_5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1be4b7df57_0_5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481635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1be4b7df57_0_5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1be4b7df57_0_5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503328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1be4b7df57_0_5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1be4b7df57_0_5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34565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1ade37e5a5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1ade37e5a5_0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708701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1be4b7df57_0_5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1be4b7df57_0_5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19896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ade5425f2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1ade5425f2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555134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1b52662be0_7_4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1b52662be0_7_4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92458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be1349ba2_2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1be1349ba2_2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15760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b875426ab_58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1b875426ab_58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39216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A28D9-B2F4-4640-965E-129018A82D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9D2C45-2495-B347-9BEE-36C5CB880E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C2A885-DF1B-DB45-AF23-2591BD5F0D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224E10-0410-AC42-8466-DA740B1169CB}" type="datetimeFigureOut">
              <a:rPr lang="en-US" smtClean="0"/>
              <a:t>3/27/20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AB0144-0250-7143-AB88-782F94AA50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30194F-FF35-F846-9A0C-AC24D95D2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B4AA2-720F-0648-8188-221ED63E03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7737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14AEE-0661-684D-89E0-73DD15549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FD1CDFF-CB75-1E48-A011-EC76843304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3147E5-3B93-2E45-A0D0-20E891542C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224E10-0410-AC42-8466-DA740B1169CB}" type="datetimeFigureOut">
              <a:rPr lang="en-US" smtClean="0"/>
              <a:t>3/27/20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0C9CE1-57B9-B248-9F1F-72AA180688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15866B-130D-F54C-8457-15334F6DE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B4AA2-720F-0648-8188-221ED63E03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1212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11929D-F2BA-874F-9447-C649C313089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E54BBB6-870E-FA43-B9F9-03C253FA67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4A4E72-B6A8-C341-9955-C6BE65283B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224E10-0410-AC42-8466-DA740B1169CB}" type="datetimeFigureOut">
              <a:rPr lang="en-US" smtClean="0"/>
              <a:t>3/27/20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83BE21-F059-EF4C-A7E9-C54DC93A7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DF1940-BB24-D841-98EF-A59083228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B4AA2-720F-0648-8188-221ED63E03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1809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/>
          <p:nvPr/>
        </p:nvSpPr>
        <p:spPr>
          <a:xfrm>
            <a:off x="0" y="6727600"/>
            <a:ext cx="12192000" cy="13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7838400" cy="54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0197246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6727600"/>
            <a:ext cx="12192000" cy="13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415600" y="116433"/>
            <a:ext cx="11360800" cy="110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415600" y="1633633"/>
            <a:ext cx="11360800" cy="447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064009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339426-E125-FD4F-9EC1-6044B0D56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E6AFEA-EEEE-FF48-A050-8A8C86A25B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402E6A-458C-9447-A9E7-6136A5353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224E10-0410-AC42-8466-DA740B1169CB}" type="datetimeFigureOut">
              <a:rPr lang="en-US" smtClean="0"/>
              <a:t>3/27/20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755BEB-35AB-FB49-B07F-73FEE58F81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06910B-9321-AE44-B9CD-A5FFBC8E25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B4AA2-720F-0648-8188-221ED63E03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5505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3F5D3-DF58-C84E-B422-19470C3952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CEC6C4-D3A8-F244-BF40-E597C0C043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E48A16-5DEB-0643-B9E3-9523F20ACE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224E10-0410-AC42-8466-DA740B1169CB}" type="datetimeFigureOut">
              <a:rPr lang="en-US" smtClean="0"/>
              <a:t>3/27/20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A3827F-FCD8-6C40-B9A0-C5B55003B2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97FABB-F229-BE4C-A3A0-BA6A75B2E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B4AA2-720F-0648-8188-221ED63E03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3479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F8EE5-FE23-9143-8116-6AD13856D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78286F-8C35-C74B-96B2-5C53CF2C42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759828-9A9D-BD4A-AF47-B0D6B6B2DA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0DDA74-6201-3F4B-9FF7-9C5D43483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224E10-0410-AC42-8466-DA740B1169CB}" type="datetimeFigureOut">
              <a:rPr lang="en-US" smtClean="0"/>
              <a:t>3/27/20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3272A4-2072-5A48-9529-09042AD6BC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3A0AB7-2B90-0C40-9759-E4E313220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B4AA2-720F-0648-8188-221ED63E03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99014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AC68D-F985-074C-B808-2FD362EED5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C7E116-D05F-0449-90BB-E97466C3A2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3E8A5F-42F3-B841-B85B-38124986F5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6CB9459-72B4-C845-B9DA-DB25067B98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C129F87-6B6D-EE41-98C9-8B85B04396C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9D97701-1140-C743-B336-A303B4BAA7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224E10-0410-AC42-8466-DA740B1169CB}" type="datetimeFigureOut">
              <a:rPr lang="en-US" smtClean="0"/>
              <a:t>3/27/20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9F35591-7353-B642-BCEC-80DF9CC134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E26C899-7571-7143-A4C0-AAADB0647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B4AA2-720F-0648-8188-221ED63E03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9258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AB5CE8-E553-0441-B168-0D292688A1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F0DEC8-8C78-8347-8899-0ED7EC0AB0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224E10-0410-AC42-8466-DA740B1169CB}" type="datetimeFigureOut">
              <a:rPr lang="en-US" smtClean="0"/>
              <a:t>3/27/20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16B1BC-4302-994D-AB50-C62E041B87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F187CC-FB01-2246-A8FD-F0D00D63A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B4AA2-720F-0648-8188-221ED63E03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3911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BE4C0A5-52F1-7442-8604-91ED8986FA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224E10-0410-AC42-8466-DA740B1169CB}" type="datetimeFigureOut">
              <a:rPr lang="en-US" smtClean="0"/>
              <a:t>3/27/20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2CAC1F3-60DE-3141-A6BC-13F1F8B991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600D90-B3EA-1A4B-AB59-AC37FF20D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B4AA2-720F-0648-8188-221ED63E03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0005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3B3B6C-4E1F-8244-A5C9-32A2A2B5F3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BEEA8D-268B-6241-9484-2838E85C05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539A3C-0BE1-5847-ADC1-5EE05B72DB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879590-A021-AA4D-8DA3-7361B245FF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224E10-0410-AC42-8466-DA740B1169CB}" type="datetimeFigureOut">
              <a:rPr lang="en-US" smtClean="0"/>
              <a:t>3/27/20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3EFEB2-2C9C-0E40-B622-90C9088DA8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D5FDD2-335C-184C-9473-FD6AC8741D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B4AA2-720F-0648-8188-221ED63E03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1385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94FFCF-4E38-F243-A3C6-3DB485649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B0D1CA0-AF61-4C43-AA0F-5856DAC5E6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4BEEED-ABAF-F741-90D3-BFC4035627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C31818-2490-2A4B-96F9-CC21C346E1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224E10-0410-AC42-8466-DA740B1169CB}" type="datetimeFigureOut">
              <a:rPr lang="en-US" smtClean="0"/>
              <a:t>3/27/20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814B4F-7F6A-9048-B393-A2BB678F6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C89204-3AA2-184E-9D0A-0273C4DC1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B4AA2-720F-0648-8188-221ED63E03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0536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0A12CC2-666F-244F-87C0-0A2C58BF2C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294F00-15BB-8E42-9850-77B4ECCF5E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0B5E-8F06-F84C-A17A-2071D305EA7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224E10-0410-AC42-8466-DA740B1169CB}" type="datetimeFigureOut">
              <a:rPr lang="en-US" smtClean="0"/>
              <a:t>3/27/20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D0C603-3DBE-4249-9E92-6E51EBF2ED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E6D445-485B-A941-A37A-1DBDF6384B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6B4AA2-720F-0648-8188-221ED63E03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3330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Bender_(Futurama)#/media/File:Bender_Rodriguez.png" TargetMode="External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1_hbEhyrNAM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jp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hpc.utah.edu/documentation/gettingstarted.php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97534-EB2C-CA49-B836-8F348B2D3B5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Rutter Lab Isolation Bootcamp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00B7B5-3EFA-264B-92C1-BEE5F4DDE09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#1: Introduction to the command line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6FF739-EA82-D646-A3AA-F9B4F3A7C987}"/>
              </a:ext>
            </a:extLst>
          </p:cNvPr>
          <p:cNvSpPr txBox="1"/>
          <p:nvPr/>
        </p:nvSpPr>
        <p:spPr>
          <a:xfrm>
            <a:off x="5993296" y="6311348"/>
            <a:ext cx="61027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Slides with “ARQ” are copied or adapted from Aaron R. Quinlan</a:t>
            </a:r>
          </a:p>
        </p:txBody>
      </p:sp>
    </p:spTree>
    <p:extLst>
      <p:ext uri="{BB962C8B-B14F-4D97-AF65-F5344CB8AC3E}">
        <p14:creationId xmlns:p14="http://schemas.microsoft.com/office/powerpoint/2010/main" val="32133114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6"/>
          <p:cNvSpPr txBox="1">
            <a:spLocks noGrp="1"/>
          </p:cNvSpPr>
          <p:nvPr>
            <p:ph type="title"/>
          </p:nvPr>
        </p:nvSpPr>
        <p:spPr>
          <a:xfrm>
            <a:off x="415600" y="116433"/>
            <a:ext cx="11360800" cy="1108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" sz="4800" dirty="0"/>
              <a:t>I am lazy. You should be too. Shortcuts!!!</a:t>
            </a:r>
            <a:endParaRPr sz="4800" dirty="0"/>
          </a:p>
          <a:p>
            <a:endParaRPr sz="2400" dirty="0"/>
          </a:p>
        </p:txBody>
      </p:sp>
      <p:sp>
        <p:nvSpPr>
          <p:cNvPr id="187" name="Google Shape;187;p26"/>
          <p:cNvSpPr txBox="1">
            <a:spLocks noGrp="1"/>
          </p:cNvSpPr>
          <p:nvPr>
            <p:ph type="title"/>
          </p:nvPr>
        </p:nvSpPr>
        <p:spPr>
          <a:xfrm>
            <a:off x="415600" y="3367633"/>
            <a:ext cx="11360800" cy="1108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 marL="609585" indent="-558786">
              <a:lnSpc>
                <a:spcPct val="115000"/>
              </a:lnSpc>
              <a:buSzPts val="3000"/>
              <a:buAutoNum type="arabicPeriod"/>
            </a:pPr>
            <a:r>
              <a:rPr lang="en" sz="2800" dirty="0"/>
              <a:t>Go back to past commands with the arrow keys. </a:t>
            </a:r>
            <a:endParaRPr sz="2800" dirty="0"/>
          </a:p>
          <a:p>
            <a:pPr marL="609585" indent="-558786">
              <a:lnSpc>
                <a:spcPct val="115000"/>
              </a:lnSpc>
              <a:buSzPts val="3000"/>
              <a:buAutoNum type="arabicPeriod"/>
            </a:pPr>
            <a:r>
              <a:rPr lang="en" sz="2800" dirty="0"/>
              <a:t>The </a:t>
            </a:r>
            <a:r>
              <a:rPr lang="en" sz="2800" dirty="0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history</a:t>
            </a:r>
            <a:r>
              <a:rPr lang="en" sz="2800" dirty="0"/>
              <a:t> command will report the commands you have used in the past.</a:t>
            </a:r>
            <a:endParaRPr sz="2800" dirty="0"/>
          </a:p>
          <a:p>
            <a:pPr marL="609585" indent="-558786">
              <a:lnSpc>
                <a:spcPct val="115000"/>
              </a:lnSpc>
              <a:buSzPts val="3000"/>
              <a:buAutoNum type="arabicPeriod"/>
            </a:pPr>
            <a:r>
              <a:rPr lang="en" sz="2800" dirty="0"/>
              <a:t>Type the "</a:t>
            </a:r>
            <a:r>
              <a:rPr lang="en" sz="2800" dirty="0">
                <a:solidFill>
                  <a:srgbClr val="38761D"/>
                </a:solidFill>
              </a:rPr>
              <a:t>Ctrl</a:t>
            </a:r>
            <a:r>
              <a:rPr lang="en" sz="2800" dirty="0"/>
              <a:t>" "</a:t>
            </a:r>
            <a:r>
              <a:rPr lang="en" sz="2800" dirty="0">
                <a:solidFill>
                  <a:srgbClr val="38761D"/>
                </a:solidFill>
              </a:rPr>
              <a:t>r</a:t>
            </a:r>
            <a:r>
              <a:rPr lang="en" sz="2800" dirty="0"/>
              <a:t>" keys at the same time to bring up a search for commands that contain search terms. Use the arrow keys to cycle through all commands that match the search term.</a:t>
            </a:r>
            <a:endParaRPr sz="2800" dirty="0"/>
          </a:p>
          <a:p>
            <a:pPr marL="609585" indent="-558786">
              <a:lnSpc>
                <a:spcPct val="115000"/>
              </a:lnSpc>
              <a:buSzPts val="3000"/>
              <a:buAutoNum type="arabicPeriod"/>
            </a:pPr>
            <a:r>
              <a:rPr lang="en" sz="2800" dirty="0"/>
              <a:t>Use the "</a:t>
            </a:r>
            <a:r>
              <a:rPr lang="en" sz="2800" dirty="0">
                <a:solidFill>
                  <a:srgbClr val="38761D"/>
                </a:solidFill>
              </a:rPr>
              <a:t>Tab</a:t>
            </a:r>
            <a:r>
              <a:rPr lang="en" sz="2800" dirty="0"/>
              <a:t>" key for autocomplete - just like your smartphone!</a:t>
            </a:r>
            <a:endParaRPr sz="2800" dirty="0"/>
          </a:p>
          <a:p>
            <a:pPr marL="609585" indent="-558786">
              <a:lnSpc>
                <a:spcPct val="115000"/>
              </a:lnSpc>
              <a:buSzPts val="3000"/>
              <a:buAutoNum type="arabicPeriod"/>
            </a:pPr>
            <a:r>
              <a:rPr lang="en" sz="2800" dirty="0"/>
              <a:t>Type the "</a:t>
            </a:r>
            <a:r>
              <a:rPr lang="en" sz="2800" dirty="0">
                <a:solidFill>
                  <a:srgbClr val="38761D"/>
                </a:solidFill>
              </a:rPr>
              <a:t>Ctrl</a:t>
            </a:r>
            <a:r>
              <a:rPr lang="en" sz="2800" dirty="0"/>
              <a:t>" "</a:t>
            </a:r>
            <a:r>
              <a:rPr lang="en" sz="2800" dirty="0">
                <a:solidFill>
                  <a:srgbClr val="38761D"/>
                </a:solidFill>
              </a:rPr>
              <a:t>c</a:t>
            </a:r>
            <a:r>
              <a:rPr lang="en" sz="2800" dirty="0"/>
              <a:t>" keys at the same time to </a:t>
            </a:r>
            <a:r>
              <a:rPr lang="en" sz="2800" u="sng" dirty="0"/>
              <a:t>kill a command.</a:t>
            </a:r>
            <a:endParaRPr sz="2800" u="sng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120A9A-D0C3-FD4C-B8B6-EC6C99116492}"/>
              </a:ext>
            </a:extLst>
          </p:cNvPr>
          <p:cNvSpPr txBox="1"/>
          <p:nvPr/>
        </p:nvSpPr>
        <p:spPr>
          <a:xfrm>
            <a:off x="11425594" y="107988"/>
            <a:ext cx="681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ARQ</a:t>
            </a:r>
          </a:p>
        </p:txBody>
      </p:sp>
    </p:spTree>
    <p:extLst>
      <p:ext uri="{BB962C8B-B14F-4D97-AF65-F5344CB8AC3E}">
        <p14:creationId xmlns:p14="http://schemas.microsoft.com/office/powerpoint/2010/main" val="33128472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6"/>
          <p:cNvSpPr txBox="1">
            <a:spLocks noGrp="1"/>
          </p:cNvSpPr>
          <p:nvPr>
            <p:ph type="title"/>
          </p:nvPr>
        </p:nvSpPr>
        <p:spPr>
          <a:xfrm>
            <a:off x="392949" y="602871"/>
            <a:ext cx="11360800" cy="1108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" sz="4800" dirty="0"/>
              <a:t>The </a:t>
            </a:r>
            <a:r>
              <a:rPr lang="en" sz="4800" dirty="0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ls</a:t>
            </a:r>
            <a:r>
              <a:rPr lang="en" sz="4800" dirty="0"/>
              <a:t> command (</a:t>
            </a:r>
            <a:r>
              <a:rPr lang="en" sz="4800" u="sng" dirty="0"/>
              <a:t>l</a:t>
            </a:r>
            <a:r>
              <a:rPr lang="en" sz="4800" dirty="0"/>
              <a:t>i</a:t>
            </a:r>
            <a:r>
              <a:rPr lang="en" sz="4800" u="sng" dirty="0"/>
              <a:t>s</a:t>
            </a:r>
            <a:r>
              <a:rPr lang="en" sz="4800" dirty="0"/>
              <a:t>t files and directories)</a:t>
            </a:r>
            <a:endParaRPr sz="4800" dirty="0"/>
          </a:p>
          <a:p>
            <a:r>
              <a:rPr lang="en" sz="2400" dirty="0"/>
              <a:t>(What files and directories can be found in the current directory?)</a:t>
            </a:r>
            <a:endParaRPr sz="2400" dirty="0"/>
          </a:p>
        </p:txBody>
      </p:sp>
      <p:sp>
        <p:nvSpPr>
          <p:cNvPr id="271" name="Google Shape;271;p36"/>
          <p:cNvSpPr txBox="1"/>
          <p:nvPr/>
        </p:nvSpPr>
        <p:spPr>
          <a:xfrm>
            <a:off x="3157132" y="5884167"/>
            <a:ext cx="3782000" cy="6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2400" dirty="0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Example Unix file system (a “tree”)</a:t>
            </a:r>
            <a:endParaRPr sz="2400" dirty="0"/>
          </a:p>
        </p:txBody>
      </p:sp>
      <p:grpSp>
        <p:nvGrpSpPr>
          <p:cNvPr id="272" name="Google Shape;272;p36"/>
          <p:cNvGrpSpPr/>
          <p:nvPr/>
        </p:nvGrpSpPr>
        <p:grpSpPr>
          <a:xfrm>
            <a:off x="3332468" y="2211100"/>
            <a:ext cx="901033" cy="726667"/>
            <a:chOff x="2118350" y="2420325"/>
            <a:chExt cx="675775" cy="545000"/>
          </a:xfrm>
        </p:grpSpPr>
        <p:pic>
          <p:nvPicPr>
            <p:cNvPr id="273" name="Google Shape;273;p3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18350" y="2420325"/>
              <a:ext cx="545000" cy="545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4" name="Google Shape;274;p36"/>
            <p:cNvSpPr txBox="1"/>
            <p:nvPr/>
          </p:nvSpPr>
          <p:spPr>
            <a:xfrm>
              <a:off x="2136525" y="2517351"/>
              <a:ext cx="657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en" sz="1600">
                  <a:solidFill>
                    <a:srgbClr val="38761D"/>
                  </a:solidFill>
                  <a:latin typeface="Consolas"/>
                  <a:ea typeface="Consolas"/>
                  <a:cs typeface="Consolas"/>
                  <a:sym typeface="Consolas"/>
                </a:rPr>
                <a:t>root</a:t>
              </a:r>
              <a:endParaRPr sz="1600"/>
            </a:p>
          </p:txBody>
        </p:sp>
      </p:grpSp>
      <p:grpSp>
        <p:nvGrpSpPr>
          <p:cNvPr id="275" name="Google Shape;275;p36"/>
          <p:cNvGrpSpPr/>
          <p:nvPr/>
        </p:nvGrpSpPr>
        <p:grpSpPr>
          <a:xfrm>
            <a:off x="1605268" y="3227100"/>
            <a:ext cx="901033" cy="726667"/>
            <a:chOff x="2118350" y="2420325"/>
            <a:chExt cx="675775" cy="545000"/>
          </a:xfrm>
        </p:grpSpPr>
        <p:pic>
          <p:nvPicPr>
            <p:cNvPr id="276" name="Google Shape;276;p3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18350" y="2420325"/>
              <a:ext cx="545000" cy="545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7" name="Google Shape;277;p36"/>
            <p:cNvSpPr txBox="1"/>
            <p:nvPr/>
          </p:nvSpPr>
          <p:spPr>
            <a:xfrm>
              <a:off x="2136525" y="2517351"/>
              <a:ext cx="657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en" sz="1600">
                  <a:solidFill>
                    <a:srgbClr val="38761D"/>
                  </a:solidFill>
                  <a:latin typeface="Consolas"/>
                  <a:ea typeface="Consolas"/>
                  <a:cs typeface="Consolas"/>
                  <a:sym typeface="Consolas"/>
                </a:rPr>
                <a:t>home</a:t>
              </a:r>
              <a:endParaRPr sz="1600"/>
            </a:p>
          </p:txBody>
        </p:sp>
      </p:grpSp>
      <p:grpSp>
        <p:nvGrpSpPr>
          <p:cNvPr id="278" name="Google Shape;278;p36"/>
          <p:cNvGrpSpPr/>
          <p:nvPr/>
        </p:nvGrpSpPr>
        <p:grpSpPr>
          <a:xfrm>
            <a:off x="3332468" y="3227100"/>
            <a:ext cx="901033" cy="726667"/>
            <a:chOff x="2118350" y="2420325"/>
            <a:chExt cx="675775" cy="545000"/>
          </a:xfrm>
        </p:grpSpPr>
        <p:pic>
          <p:nvPicPr>
            <p:cNvPr id="279" name="Google Shape;279;p3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18350" y="2420325"/>
              <a:ext cx="545000" cy="545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0" name="Google Shape;280;p36"/>
            <p:cNvSpPr txBox="1"/>
            <p:nvPr/>
          </p:nvSpPr>
          <p:spPr>
            <a:xfrm>
              <a:off x="2136525" y="2517351"/>
              <a:ext cx="657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en" sz="1600">
                  <a:solidFill>
                    <a:srgbClr val="38761D"/>
                  </a:solidFill>
                  <a:latin typeface="Consolas"/>
                  <a:ea typeface="Consolas"/>
                  <a:cs typeface="Consolas"/>
                  <a:sym typeface="Consolas"/>
                </a:rPr>
                <a:t>bin</a:t>
              </a:r>
              <a:endParaRPr sz="1600"/>
            </a:p>
          </p:txBody>
        </p:sp>
      </p:grpSp>
      <p:grpSp>
        <p:nvGrpSpPr>
          <p:cNvPr id="281" name="Google Shape;281;p36"/>
          <p:cNvGrpSpPr/>
          <p:nvPr/>
        </p:nvGrpSpPr>
        <p:grpSpPr>
          <a:xfrm>
            <a:off x="4348468" y="3227100"/>
            <a:ext cx="901033" cy="726667"/>
            <a:chOff x="2118350" y="2420325"/>
            <a:chExt cx="675775" cy="545000"/>
          </a:xfrm>
        </p:grpSpPr>
        <p:pic>
          <p:nvPicPr>
            <p:cNvPr id="282" name="Google Shape;282;p3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18350" y="2420325"/>
              <a:ext cx="545000" cy="545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3" name="Google Shape;283;p36"/>
            <p:cNvSpPr txBox="1"/>
            <p:nvPr/>
          </p:nvSpPr>
          <p:spPr>
            <a:xfrm>
              <a:off x="2136525" y="2517351"/>
              <a:ext cx="657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en" sz="1600">
                  <a:solidFill>
                    <a:srgbClr val="38761D"/>
                  </a:solidFill>
                  <a:latin typeface="Consolas"/>
                  <a:ea typeface="Consolas"/>
                  <a:cs typeface="Consolas"/>
                  <a:sym typeface="Consolas"/>
                </a:rPr>
                <a:t>vol</a:t>
              </a:r>
              <a:endParaRPr sz="1600"/>
            </a:p>
          </p:txBody>
        </p:sp>
      </p:grpSp>
      <p:cxnSp>
        <p:nvCxnSpPr>
          <p:cNvPr id="284" name="Google Shape;284;p36"/>
          <p:cNvCxnSpPr>
            <a:stCxn id="276" idx="0"/>
            <a:endCxn id="273" idx="2"/>
          </p:cNvCxnSpPr>
          <p:nvPr/>
        </p:nvCxnSpPr>
        <p:spPr>
          <a:xfrm rot="10800000" flipH="1">
            <a:off x="1968600" y="2937900"/>
            <a:ext cx="1727200" cy="289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5" name="Google Shape;285;p36"/>
          <p:cNvCxnSpPr/>
          <p:nvPr/>
        </p:nvCxnSpPr>
        <p:spPr>
          <a:xfrm>
            <a:off x="3695800" y="2937900"/>
            <a:ext cx="0" cy="289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6" name="Google Shape;286;p36"/>
          <p:cNvCxnSpPr/>
          <p:nvPr/>
        </p:nvCxnSpPr>
        <p:spPr>
          <a:xfrm>
            <a:off x="3695800" y="2937767"/>
            <a:ext cx="1016000" cy="289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7" name="Google Shape;287;p36"/>
          <p:cNvCxnSpPr>
            <a:endCxn id="288" idx="0"/>
          </p:cNvCxnSpPr>
          <p:nvPr/>
        </p:nvCxnSpPr>
        <p:spPr>
          <a:xfrm flipH="1">
            <a:off x="1359000" y="3999500"/>
            <a:ext cx="527200" cy="142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9" name="Google Shape;289;p36"/>
          <p:cNvCxnSpPr>
            <a:endCxn id="290" idx="0"/>
          </p:cNvCxnSpPr>
          <p:nvPr/>
        </p:nvCxnSpPr>
        <p:spPr>
          <a:xfrm>
            <a:off x="1891400" y="4007900"/>
            <a:ext cx="382000" cy="13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91" name="Google Shape;291;p36"/>
          <p:cNvGrpSpPr/>
          <p:nvPr/>
        </p:nvGrpSpPr>
        <p:grpSpPr>
          <a:xfrm>
            <a:off x="995668" y="4141500"/>
            <a:ext cx="901033" cy="726667"/>
            <a:chOff x="2118350" y="2420325"/>
            <a:chExt cx="675775" cy="545000"/>
          </a:xfrm>
        </p:grpSpPr>
        <p:pic>
          <p:nvPicPr>
            <p:cNvPr id="288" name="Google Shape;288;p3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18350" y="2420325"/>
              <a:ext cx="545000" cy="545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2" name="Google Shape;292;p36"/>
            <p:cNvSpPr txBox="1"/>
            <p:nvPr/>
          </p:nvSpPr>
          <p:spPr>
            <a:xfrm>
              <a:off x="2136525" y="2517351"/>
              <a:ext cx="657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en" sz="1333">
                  <a:solidFill>
                    <a:srgbClr val="38761D"/>
                  </a:solidFill>
                  <a:latin typeface="Consolas"/>
                  <a:ea typeface="Consolas"/>
                  <a:cs typeface="Consolas"/>
                  <a:sym typeface="Consolas"/>
                </a:rPr>
                <a:t>luke</a:t>
              </a:r>
              <a:endParaRPr sz="1333"/>
            </a:p>
          </p:txBody>
        </p:sp>
      </p:grpSp>
      <p:grpSp>
        <p:nvGrpSpPr>
          <p:cNvPr id="293" name="Google Shape;293;p36"/>
          <p:cNvGrpSpPr/>
          <p:nvPr/>
        </p:nvGrpSpPr>
        <p:grpSpPr>
          <a:xfrm>
            <a:off x="1910068" y="4141500"/>
            <a:ext cx="901033" cy="726667"/>
            <a:chOff x="2118350" y="2420325"/>
            <a:chExt cx="675775" cy="545000"/>
          </a:xfrm>
        </p:grpSpPr>
        <p:pic>
          <p:nvPicPr>
            <p:cNvPr id="290" name="Google Shape;290;p3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18350" y="2420325"/>
              <a:ext cx="545000" cy="545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4" name="Google Shape;294;p36"/>
            <p:cNvSpPr txBox="1"/>
            <p:nvPr/>
          </p:nvSpPr>
          <p:spPr>
            <a:xfrm>
              <a:off x="2136525" y="2517351"/>
              <a:ext cx="657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en" sz="1333">
                  <a:solidFill>
                    <a:srgbClr val="38761D"/>
                  </a:solidFill>
                  <a:latin typeface="Consolas"/>
                  <a:ea typeface="Consolas"/>
                  <a:cs typeface="Consolas"/>
                  <a:sym typeface="Consolas"/>
                </a:rPr>
                <a:t>leia</a:t>
              </a:r>
              <a:endParaRPr sz="1333"/>
            </a:p>
          </p:txBody>
        </p:sp>
      </p:grpSp>
      <p:cxnSp>
        <p:nvCxnSpPr>
          <p:cNvPr id="295" name="Google Shape;295;p36"/>
          <p:cNvCxnSpPr/>
          <p:nvPr/>
        </p:nvCxnSpPr>
        <p:spPr>
          <a:xfrm flipH="1">
            <a:off x="3187800" y="3999500"/>
            <a:ext cx="527200" cy="142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6" name="Google Shape;296;p36"/>
          <p:cNvCxnSpPr/>
          <p:nvPr/>
        </p:nvCxnSpPr>
        <p:spPr>
          <a:xfrm>
            <a:off x="3720200" y="4007900"/>
            <a:ext cx="382000" cy="13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7" name="Google Shape;297;p36"/>
          <p:cNvSpPr txBox="1"/>
          <p:nvPr/>
        </p:nvSpPr>
        <p:spPr>
          <a:xfrm>
            <a:off x="2881500" y="4243100"/>
            <a:ext cx="634800" cy="4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333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ls</a:t>
            </a:r>
            <a:endParaRPr sz="2400"/>
          </a:p>
        </p:txBody>
      </p:sp>
      <p:sp>
        <p:nvSpPr>
          <p:cNvPr id="298" name="Google Shape;298;p36"/>
          <p:cNvSpPr txBox="1"/>
          <p:nvPr/>
        </p:nvSpPr>
        <p:spPr>
          <a:xfrm>
            <a:off x="3287900" y="4243100"/>
            <a:ext cx="634800" cy="4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333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head</a:t>
            </a:r>
            <a:endParaRPr sz="2400"/>
          </a:p>
        </p:txBody>
      </p:sp>
      <p:sp>
        <p:nvSpPr>
          <p:cNvPr id="299" name="Google Shape;299;p36"/>
          <p:cNvSpPr txBox="1"/>
          <p:nvPr/>
        </p:nvSpPr>
        <p:spPr>
          <a:xfrm>
            <a:off x="3897500" y="4243100"/>
            <a:ext cx="634800" cy="4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333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cat</a:t>
            </a:r>
            <a:endParaRPr sz="2400"/>
          </a:p>
        </p:txBody>
      </p:sp>
      <p:cxnSp>
        <p:nvCxnSpPr>
          <p:cNvPr id="300" name="Google Shape;300;p36"/>
          <p:cNvCxnSpPr/>
          <p:nvPr/>
        </p:nvCxnSpPr>
        <p:spPr>
          <a:xfrm>
            <a:off x="3715000" y="3999500"/>
            <a:ext cx="0" cy="289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1" name="Google Shape;301;p36"/>
          <p:cNvSpPr txBox="1"/>
          <p:nvPr/>
        </p:nvSpPr>
        <p:spPr>
          <a:xfrm>
            <a:off x="182867" y="5347867"/>
            <a:ext cx="972800" cy="4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333">
                <a:solidFill>
                  <a:srgbClr val="38761D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hi.txt</a:t>
            </a:r>
            <a:endParaRPr sz="2400">
              <a:solidFill>
                <a:srgbClr val="38761D"/>
              </a:solidFill>
            </a:endParaRPr>
          </a:p>
        </p:txBody>
      </p:sp>
      <p:grpSp>
        <p:nvGrpSpPr>
          <p:cNvPr id="302" name="Google Shape;302;p36"/>
          <p:cNvGrpSpPr/>
          <p:nvPr/>
        </p:nvGrpSpPr>
        <p:grpSpPr>
          <a:xfrm>
            <a:off x="1300468" y="5157500"/>
            <a:ext cx="901033" cy="726667"/>
            <a:chOff x="2118350" y="2420325"/>
            <a:chExt cx="675775" cy="545000"/>
          </a:xfrm>
        </p:grpSpPr>
        <p:pic>
          <p:nvPicPr>
            <p:cNvPr id="303" name="Google Shape;303;p3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18350" y="2420325"/>
              <a:ext cx="545000" cy="545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4" name="Google Shape;304;p36"/>
            <p:cNvSpPr txBox="1"/>
            <p:nvPr/>
          </p:nvSpPr>
          <p:spPr>
            <a:xfrm>
              <a:off x="2136525" y="2517351"/>
              <a:ext cx="657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en" sz="1333">
                  <a:solidFill>
                    <a:srgbClr val="38761D"/>
                  </a:solidFill>
                  <a:latin typeface="Consolas"/>
                  <a:ea typeface="Consolas"/>
                  <a:cs typeface="Consolas"/>
                  <a:sym typeface="Consolas"/>
                </a:rPr>
                <a:t>proj1</a:t>
              </a:r>
              <a:endParaRPr sz="1333"/>
            </a:p>
          </p:txBody>
        </p:sp>
      </p:grpSp>
      <p:sp>
        <p:nvSpPr>
          <p:cNvPr id="305" name="Google Shape;305;p36"/>
          <p:cNvSpPr txBox="1"/>
          <p:nvPr/>
        </p:nvSpPr>
        <p:spPr>
          <a:xfrm>
            <a:off x="1706867" y="6059067"/>
            <a:ext cx="1104400" cy="4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333">
                <a:solidFill>
                  <a:srgbClr val="38761D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data2.txt</a:t>
            </a:r>
            <a:endParaRPr sz="2400">
              <a:solidFill>
                <a:srgbClr val="38761D"/>
              </a:solidFill>
            </a:endParaRPr>
          </a:p>
        </p:txBody>
      </p:sp>
      <p:sp>
        <p:nvSpPr>
          <p:cNvPr id="306" name="Google Shape;306;p36"/>
          <p:cNvSpPr txBox="1"/>
          <p:nvPr/>
        </p:nvSpPr>
        <p:spPr>
          <a:xfrm>
            <a:off x="284467" y="6059067"/>
            <a:ext cx="1104400" cy="4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333">
                <a:solidFill>
                  <a:srgbClr val="38761D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data1.txt</a:t>
            </a:r>
            <a:endParaRPr sz="2400">
              <a:solidFill>
                <a:srgbClr val="38761D"/>
              </a:solidFill>
            </a:endParaRPr>
          </a:p>
        </p:txBody>
      </p:sp>
      <p:cxnSp>
        <p:nvCxnSpPr>
          <p:cNvPr id="307" name="Google Shape;307;p36"/>
          <p:cNvCxnSpPr>
            <a:stCxn id="288" idx="2"/>
            <a:endCxn id="301" idx="0"/>
          </p:cNvCxnSpPr>
          <p:nvPr/>
        </p:nvCxnSpPr>
        <p:spPr>
          <a:xfrm flipH="1">
            <a:off x="669400" y="4868167"/>
            <a:ext cx="689600" cy="479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8" name="Google Shape;308;p36"/>
          <p:cNvCxnSpPr>
            <a:stCxn id="288" idx="2"/>
          </p:cNvCxnSpPr>
          <p:nvPr/>
        </p:nvCxnSpPr>
        <p:spPr>
          <a:xfrm>
            <a:off x="1359000" y="4868167"/>
            <a:ext cx="344400" cy="31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9" name="Google Shape;309;p36"/>
          <p:cNvCxnSpPr/>
          <p:nvPr/>
        </p:nvCxnSpPr>
        <p:spPr>
          <a:xfrm flipH="1">
            <a:off x="836667" y="5929867"/>
            <a:ext cx="846400" cy="230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0" name="Google Shape;310;p36"/>
          <p:cNvCxnSpPr/>
          <p:nvPr/>
        </p:nvCxnSpPr>
        <p:spPr>
          <a:xfrm>
            <a:off x="1763100" y="5922068"/>
            <a:ext cx="496000" cy="238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11" name="Google Shape;311;p36"/>
          <p:cNvSpPr txBox="1"/>
          <p:nvPr/>
        </p:nvSpPr>
        <p:spPr>
          <a:xfrm>
            <a:off x="7304293" y="1861581"/>
            <a:ext cx="3782000" cy="6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2400" dirty="0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Image we are user “</a:t>
            </a:r>
            <a:r>
              <a:rPr lang="en" sz="2400" dirty="0" err="1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luke</a:t>
            </a:r>
            <a:r>
              <a:rPr lang="en" sz="2400" dirty="0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”</a:t>
            </a:r>
            <a:endParaRPr sz="2400" dirty="0"/>
          </a:p>
        </p:txBody>
      </p:sp>
      <p:sp>
        <p:nvSpPr>
          <p:cNvPr id="313" name="Google Shape;313;p36"/>
          <p:cNvSpPr txBox="1"/>
          <p:nvPr/>
        </p:nvSpPr>
        <p:spPr>
          <a:xfrm>
            <a:off x="8272432" y="2814670"/>
            <a:ext cx="4000000" cy="4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333" b="1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$ ls</a:t>
            </a:r>
            <a:endParaRPr sz="1333" b="1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333" b="1">
                <a:solidFill>
                  <a:srgbClr val="38761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hi.txt   proj1 </a:t>
            </a:r>
            <a:endParaRPr sz="1333" b="1">
              <a:solidFill>
                <a:srgbClr val="38761D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314" name="Google Shape;314;p36"/>
          <p:cNvCxnSpPr/>
          <p:nvPr/>
        </p:nvCxnSpPr>
        <p:spPr>
          <a:xfrm>
            <a:off x="570700" y="3230700"/>
            <a:ext cx="396400" cy="928800"/>
          </a:xfrm>
          <a:prstGeom prst="straightConnector1">
            <a:avLst/>
          </a:prstGeom>
          <a:noFill/>
          <a:ln w="28575" cap="flat" cmpd="sng">
            <a:solidFill>
              <a:srgbClr val="38761D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15" name="Google Shape;315;p36"/>
          <p:cNvSpPr txBox="1"/>
          <p:nvPr/>
        </p:nvSpPr>
        <p:spPr>
          <a:xfrm rot="-1787259">
            <a:off x="192606" y="2391795"/>
            <a:ext cx="2326148" cy="658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2400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Luke’s home directory</a:t>
            </a:r>
            <a:endParaRPr sz="2400"/>
          </a:p>
        </p:txBody>
      </p:sp>
      <p:sp>
        <p:nvSpPr>
          <p:cNvPr id="316" name="Google Shape;316;p36"/>
          <p:cNvSpPr txBox="1"/>
          <p:nvPr/>
        </p:nvSpPr>
        <p:spPr>
          <a:xfrm rot="-591">
            <a:off x="9797604" y="2485670"/>
            <a:ext cx="2326000" cy="6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2400" dirty="0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list </a:t>
            </a:r>
            <a:r>
              <a:rPr lang="en" sz="2400" dirty="0" err="1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luke’s</a:t>
            </a:r>
            <a:r>
              <a:rPr lang="en" sz="2400" dirty="0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 home directory</a:t>
            </a:r>
            <a:endParaRPr sz="2400" dirty="0"/>
          </a:p>
        </p:txBody>
      </p:sp>
      <p:sp>
        <p:nvSpPr>
          <p:cNvPr id="317" name="Google Shape;317;p36"/>
          <p:cNvSpPr txBox="1"/>
          <p:nvPr/>
        </p:nvSpPr>
        <p:spPr>
          <a:xfrm rot="-626">
            <a:off x="5856334" y="3227114"/>
            <a:ext cx="2779430" cy="6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2400" b="1" dirty="0"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command</a:t>
            </a:r>
            <a:endParaRPr sz="2400" b="1" dirty="0">
              <a:highlight>
                <a:schemeClr val="lt1"/>
              </a:highlight>
              <a:latin typeface="Economica"/>
              <a:ea typeface="Economica"/>
              <a:cs typeface="Economica"/>
              <a:sym typeface="Economica"/>
            </a:endParaRPr>
          </a:p>
          <a:p>
            <a:r>
              <a:rPr lang="en" sz="2400" b="1" dirty="0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result to standard </a:t>
            </a:r>
            <a:endParaRPr sz="2400" b="1" dirty="0">
              <a:solidFill>
                <a:srgbClr val="38761D"/>
              </a:solidFill>
              <a:highlight>
                <a:schemeClr val="lt1"/>
              </a:highlight>
              <a:latin typeface="Economica"/>
              <a:ea typeface="Economica"/>
              <a:cs typeface="Economica"/>
              <a:sym typeface="Economica"/>
            </a:endParaRPr>
          </a:p>
          <a:p>
            <a:r>
              <a:rPr lang="en" sz="2400" b="1" dirty="0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output (</a:t>
            </a:r>
            <a:r>
              <a:rPr lang="en" sz="2400" b="1" dirty="0" err="1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stdout</a:t>
            </a:r>
            <a:r>
              <a:rPr lang="en" sz="2400" b="1" dirty="0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) </a:t>
            </a:r>
            <a:endParaRPr sz="2400" b="1" dirty="0">
              <a:solidFill>
                <a:srgbClr val="38761D"/>
              </a:solidFill>
              <a:highlight>
                <a:schemeClr val="lt1"/>
              </a:highlight>
              <a:latin typeface="Economica"/>
              <a:ea typeface="Economica"/>
              <a:cs typeface="Economica"/>
              <a:sym typeface="Economica"/>
            </a:endParaRPr>
          </a:p>
        </p:txBody>
      </p:sp>
      <p:cxnSp>
        <p:nvCxnSpPr>
          <p:cNvPr id="318" name="Google Shape;318;p36"/>
          <p:cNvCxnSpPr/>
          <p:nvPr/>
        </p:nvCxnSpPr>
        <p:spPr>
          <a:xfrm rot="10800000" flipH="1">
            <a:off x="7887899" y="3234304"/>
            <a:ext cx="353600" cy="170400"/>
          </a:xfrm>
          <a:prstGeom prst="straightConnector1">
            <a:avLst/>
          </a:prstGeom>
          <a:noFill/>
          <a:ln w="28575" cap="flat" cmpd="sng">
            <a:solidFill>
              <a:srgbClr val="38761D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19" name="Google Shape;319;p36"/>
          <p:cNvCxnSpPr/>
          <p:nvPr/>
        </p:nvCxnSpPr>
        <p:spPr>
          <a:xfrm rot="10800000" flipH="1">
            <a:off x="7336532" y="2929704"/>
            <a:ext cx="803600" cy="204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C3A3864F-497B-8F43-86E8-F0A7B243E615}"/>
              </a:ext>
            </a:extLst>
          </p:cNvPr>
          <p:cNvSpPr txBox="1"/>
          <p:nvPr/>
        </p:nvSpPr>
        <p:spPr>
          <a:xfrm>
            <a:off x="11425594" y="107988"/>
            <a:ext cx="681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ARQ</a:t>
            </a:r>
          </a:p>
        </p:txBody>
      </p:sp>
    </p:spTree>
    <p:extLst>
      <p:ext uri="{BB962C8B-B14F-4D97-AF65-F5344CB8AC3E}">
        <p14:creationId xmlns:p14="http://schemas.microsoft.com/office/powerpoint/2010/main" val="7280716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7"/>
          <p:cNvSpPr txBox="1">
            <a:spLocks noGrp="1"/>
          </p:cNvSpPr>
          <p:nvPr>
            <p:ph type="title"/>
          </p:nvPr>
        </p:nvSpPr>
        <p:spPr>
          <a:xfrm>
            <a:off x="415600" y="116433"/>
            <a:ext cx="11360800" cy="1108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" sz="4800"/>
              <a:t>The </a:t>
            </a:r>
            <a:r>
              <a:rPr lang="en" sz="4800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ls</a:t>
            </a:r>
            <a:r>
              <a:rPr lang="en" sz="4800"/>
              <a:t> command (</a:t>
            </a:r>
            <a:r>
              <a:rPr lang="en" sz="4800" u="sng"/>
              <a:t>l</a:t>
            </a:r>
            <a:r>
              <a:rPr lang="en" sz="4800"/>
              <a:t>i</a:t>
            </a:r>
            <a:r>
              <a:rPr lang="en" sz="4800" u="sng"/>
              <a:t>s</a:t>
            </a:r>
            <a:r>
              <a:rPr lang="en" sz="4800"/>
              <a:t>t files and directories)</a:t>
            </a:r>
            <a:endParaRPr sz="4800"/>
          </a:p>
          <a:p>
            <a:r>
              <a:rPr lang="en" sz="2400"/>
              <a:t>(What files and directories can be found in the current directory?)</a:t>
            </a:r>
            <a:endParaRPr sz="2400"/>
          </a:p>
        </p:txBody>
      </p:sp>
      <p:sp>
        <p:nvSpPr>
          <p:cNvPr id="325" name="Google Shape;325;p37"/>
          <p:cNvSpPr txBox="1"/>
          <p:nvPr/>
        </p:nvSpPr>
        <p:spPr>
          <a:xfrm>
            <a:off x="1117600" y="1378200"/>
            <a:ext cx="3782000" cy="6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2400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Example Unix file system (a “tree”)</a:t>
            </a:r>
            <a:endParaRPr sz="2400"/>
          </a:p>
        </p:txBody>
      </p:sp>
      <p:grpSp>
        <p:nvGrpSpPr>
          <p:cNvPr id="326" name="Google Shape;326;p37"/>
          <p:cNvGrpSpPr/>
          <p:nvPr/>
        </p:nvGrpSpPr>
        <p:grpSpPr>
          <a:xfrm>
            <a:off x="3332468" y="2211100"/>
            <a:ext cx="901033" cy="726667"/>
            <a:chOff x="2118350" y="2420325"/>
            <a:chExt cx="675775" cy="545000"/>
          </a:xfrm>
        </p:grpSpPr>
        <p:pic>
          <p:nvPicPr>
            <p:cNvPr id="327" name="Google Shape;327;p3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18350" y="2420325"/>
              <a:ext cx="545000" cy="545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8" name="Google Shape;328;p37"/>
            <p:cNvSpPr txBox="1"/>
            <p:nvPr/>
          </p:nvSpPr>
          <p:spPr>
            <a:xfrm>
              <a:off x="2136525" y="2517351"/>
              <a:ext cx="657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en" sz="1600">
                  <a:solidFill>
                    <a:srgbClr val="38761D"/>
                  </a:solidFill>
                  <a:latin typeface="Consolas"/>
                  <a:ea typeface="Consolas"/>
                  <a:cs typeface="Consolas"/>
                  <a:sym typeface="Consolas"/>
                </a:rPr>
                <a:t>root</a:t>
              </a:r>
              <a:endParaRPr sz="1600"/>
            </a:p>
          </p:txBody>
        </p:sp>
      </p:grpSp>
      <p:grpSp>
        <p:nvGrpSpPr>
          <p:cNvPr id="329" name="Google Shape;329;p37"/>
          <p:cNvGrpSpPr/>
          <p:nvPr/>
        </p:nvGrpSpPr>
        <p:grpSpPr>
          <a:xfrm>
            <a:off x="1605268" y="3227100"/>
            <a:ext cx="901033" cy="726667"/>
            <a:chOff x="2118350" y="2420325"/>
            <a:chExt cx="675775" cy="545000"/>
          </a:xfrm>
        </p:grpSpPr>
        <p:pic>
          <p:nvPicPr>
            <p:cNvPr id="330" name="Google Shape;330;p3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18350" y="2420325"/>
              <a:ext cx="545000" cy="545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1" name="Google Shape;331;p37"/>
            <p:cNvSpPr txBox="1"/>
            <p:nvPr/>
          </p:nvSpPr>
          <p:spPr>
            <a:xfrm>
              <a:off x="2136525" y="2517351"/>
              <a:ext cx="657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en" sz="1600">
                  <a:solidFill>
                    <a:srgbClr val="38761D"/>
                  </a:solidFill>
                  <a:latin typeface="Consolas"/>
                  <a:ea typeface="Consolas"/>
                  <a:cs typeface="Consolas"/>
                  <a:sym typeface="Consolas"/>
                </a:rPr>
                <a:t>home</a:t>
              </a:r>
              <a:endParaRPr sz="1600"/>
            </a:p>
          </p:txBody>
        </p:sp>
      </p:grpSp>
      <p:grpSp>
        <p:nvGrpSpPr>
          <p:cNvPr id="332" name="Google Shape;332;p37"/>
          <p:cNvGrpSpPr/>
          <p:nvPr/>
        </p:nvGrpSpPr>
        <p:grpSpPr>
          <a:xfrm>
            <a:off x="3332468" y="3227100"/>
            <a:ext cx="901033" cy="726667"/>
            <a:chOff x="2118350" y="2420325"/>
            <a:chExt cx="675775" cy="545000"/>
          </a:xfrm>
        </p:grpSpPr>
        <p:pic>
          <p:nvPicPr>
            <p:cNvPr id="333" name="Google Shape;333;p3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18350" y="2420325"/>
              <a:ext cx="545000" cy="545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4" name="Google Shape;334;p37"/>
            <p:cNvSpPr txBox="1"/>
            <p:nvPr/>
          </p:nvSpPr>
          <p:spPr>
            <a:xfrm>
              <a:off x="2136525" y="2517351"/>
              <a:ext cx="657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en" sz="1600">
                  <a:solidFill>
                    <a:srgbClr val="38761D"/>
                  </a:solidFill>
                  <a:latin typeface="Consolas"/>
                  <a:ea typeface="Consolas"/>
                  <a:cs typeface="Consolas"/>
                  <a:sym typeface="Consolas"/>
                </a:rPr>
                <a:t>bin</a:t>
              </a:r>
              <a:endParaRPr sz="1600"/>
            </a:p>
          </p:txBody>
        </p:sp>
      </p:grpSp>
      <p:grpSp>
        <p:nvGrpSpPr>
          <p:cNvPr id="335" name="Google Shape;335;p37"/>
          <p:cNvGrpSpPr/>
          <p:nvPr/>
        </p:nvGrpSpPr>
        <p:grpSpPr>
          <a:xfrm>
            <a:off x="4348468" y="3227100"/>
            <a:ext cx="901033" cy="726667"/>
            <a:chOff x="2118350" y="2420325"/>
            <a:chExt cx="675775" cy="545000"/>
          </a:xfrm>
        </p:grpSpPr>
        <p:pic>
          <p:nvPicPr>
            <p:cNvPr id="336" name="Google Shape;336;p3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18350" y="2420325"/>
              <a:ext cx="545000" cy="545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7" name="Google Shape;337;p37"/>
            <p:cNvSpPr txBox="1"/>
            <p:nvPr/>
          </p:nvSpPr>
          <p:spPr>
            <a:xfrm>
              <a:off x="2136525" y="2517351"/>
              <a:ext cx="657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en" sz="1600">
                  <a:solidFill>
                    <a:srgbClr val="38761D"/>
                  </a:solidFill>
                  <a:latin typeface="Consolas"/>
                  <a:ea typeface="Consolas"/>
                  <a:cs typeface="Consolas"/>
                  <a:sym typeface="Consolas"/>
                </a:rPr>
                <a:t>vol</a:t>
              </a:r>
              <a:endParaRPr sz="1600"/>
            </a:p>
          </p:txBody>
        </p:sp>
      </p:grpSp>
      <p:cxnSp>
        <p:nvCxnSpPr>
          <p:cNvPr id="338" name="Google Shape;338;p37"/>
          <p:cNvCxnSpPr>
            <a:stCxn id="330" idx="0"/>
            <a:endCxn id="327" idx="2"/>
          </p:cNvCxnSpPr>
          <p:nvPr/>
        </p:nvCxnSpPr>
        <p:spPr>
          <a:xfrm rot="10800000" flipH="1">
            <a:off x="1968600" y="2937900"/>
            <a:ext cx="1727200" cy="289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9" name="Google Shape;339;p37"/>
          <p:cNvCxnSpPr/>
          <p:nvPr/>
        </p:nvCxnSpPr>
        <p:spPr>
          <a:xfrm>
            <a:off x="3695800" y="2937900"/>
            <a:ext cx="0" cy="289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0" name="Google Shape;340;p37"/>
          <p:cNvCxnSpPr/>
          <p:nvPr/>
        </p:nvCxnSpPr>
        <p:spPr>
          <a:xfrm>
            <a:off x="3695800" y="2937767"/>
            <a:ext cx="1016000" cy="289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1" name="Google Shape;341;p37"/>
          <p:cNvCxnSpPr>
            <a:endCxn id="342" idx="0"/>
          </p:cNvCxnSpPr>
          <p:nvPr/>
        </p:nvCxnSpPr>
        <p:spPr>
          <a:xfrm flipH="1">
            <a:off x="1359000" y="3999500"/>
            <a:ext cx="527200" cy="142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3" name="Google Shape;343;p37"/>
          <p:cNvCxnSpPr>
            <a:endCxn id="344" idx="0"/>
          </p:cNvCxnSpPr>
          <p:nvPr/>
        </p:nvCxnSpPr>
        <p:spPr>
          <a:xfrm>
            <a:off x="1891400" y="4007900"/>
            <a:ext cx="382000" cy="13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45" name="Google Shape;345;p37"/>
          <p:cNvGrpSpPr/>
          <p:nvPr/>
        </p:nvGrpSpPr>
        <p:grpSpPr>
          <a:xfrm>
            <a:off x="995668" y="4141500"/>
            <a:ext cx="901033" cy="726667"/>
            <a:chOff x="2118350" y="2420325"/>
            <a:chExt cx="675775" cy="545000"/>
          </a:xfrm>
        </p:grpSpPr>
        <p:pic>
          <p:nvPicPr>
            <p:cNvPr id="342" name="Google Shape;342;p3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18350" y="2420325"/>
              <a:ext cx="545000" cy="545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6" name="Google Shape;346;p37"/>
            <p:cNvSpPr txBox="1"/>
            <p:nvPr/>
          </p:nvSpPr>
          <p:spPr>
            <a:xfrm>
              <a:off x="2136525" y="2517351"/>
              <a:ext cx="657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en" sz="1333">
                  <a:solidFill>
                    <a:srgbClr val="38761D"/>
                  </a:solidFill>
                  <a:latin typeface="Consolas"/>
                  <a:ea typeface="Consolas"/>
                  <a:cs typeface="Consolas"/>
                  <a:sym typeface="Consolas"/>
                </a:rPr>
                <a:t>luke</a:t>
              </a:r>
              <a:endParaRPr sz="1333"/>
            </a:p>
          </p:txBody>
        </p:sp>
      </p:grpSp>
      <p:grpSp>
        <p:nvGrpSpPr>
          <p:cNvPr id="347" name="Google Shape;347;p37"/>
          <p:cNvGrpSpPr/>
          <p:nvPr/>
        </p:nvGrpSpPr>
        <p:grpSpPr>
          <a:xfrm>
            <a:off x="1910068" y="4141500"/>
            <a:ext cx="901033" cy="726667"/>
            <a:chOff x="2118350" y="2420325"/>
            <a:chExt cx="675775" cy="545000"/>
          </a:xfrm>
        </p:grpSpPr>
        <p:pic>
          <p:nvPicPr>
            <p:cNvPr id="344" name="Google Shape;344;p3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18350" y="2420325"/>
              <a:ext cx="545000" cy="545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8" name="Google Shape;348;p37"/>
            <p:cNvSpPr txBox="1"/>
            <p:nvPr/>
          </p:nvSpPr>
          <p:spPr>
            <a:xfrm>
              <a:off x="2136525" y="2517351"/>
              <a:ext cx="657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en" sz="1333">
                  <a:solidFill>
                    <a:srgbClr val="38761D"/>
                  </a:solidFill>
                  <a:latin typeface="Consolas"/>
                  <a:ea typeface="Consolas"/>
                  <a:cs typeface="Consolas"/>
                  <a:sym typeface="Consolas"/>
                </a:rPr>
                <a:t>leia</a:t>
              </a:r>
              <a:endParaRPr sz="1333"/>
            </a:p>
          </p:txBody>
        </p:sp>
      </p:grpSp>
      <p:cxnSp>
        <p:nvCxnSpPr>
          <p:cNvPr id="349" name="Google Shape;349;p37"/>
          <p:cNvCxnSpPr/>
          <p:nvPr/>
        </p:nvCxnSpPr>
        <p:spPr>
          <a:xfrm flipH="1">
            <a:off x="3187800" y="3999500"/>
            <a:ext cx="527200" cy="142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0" name="Google Shape;350;p37"/>
          <p:cNvCxnSpPr/>
          <p:nvPr/>
        </p:nvCxnSpPr>
        <p:spPr>
          <a:xfrm>
            <a:off x="3720200" y="4007900"/>
            <a:ext cx="382000" cy="13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1" name="Google Shape;351;p37"/>
          <p:cNvSpPr txBox="1"/>
          <p:nvPr/>
        </p:nvSpPr>
        <p:spPr>
          <a:xfrm>
            <a:off x="2881500" y="4243100"/>
            <a:ext cx="634800" cy="4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333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ls</a:t>
            </a:r>
            <a:endParaRPr sz="2400"/>
          </a:p>
        </p:txBody>
      </p:sp>
      <p:sp>
        <p:nvSpPr>
          <p:cNvPr id="352" name="Google Shape;352;p37"/>
          <p:cNvSpPr txBox="1"/>
          <p:nvPr/>
        </p:nvSpPr>
        <p:spPr>
          <a:xfrm>
            <a:off x="3287900" y="4243100"/>
            <a:ext cx="634800" cy="4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333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head</a:t>
            </a:r>
            <a:endParaRPr sz="2400"/>
          </a:p>
        </p:txBody>
      </p:sp>
      <p:sp>
        <p:nvSpPr>
          <p:cNvPr id="353" name="Google Shape;353;p37"/>
          <p:cNvSpPr txBox="1"/>
          <p:nvPr/>
        </p:nvSpPr>
        <p:spPr>
          <a:xfrm>
            <a:off x="3897500" y="4243100"/>
            <a:ext cx="634800" cy="4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333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cat</a:t>
            </a:r>
            <a:endParaRPr sz="2400"/>
          </a:p>
        </p:txBody>
      </p:sp>
      <p:cxnSp>
        <p:nvCxnSpPr>
          <p:cNvPr id="354" name="Google Shape;354;p37"/>
          <p:cNvCxnSpPr/>
          <p:nvPr/>
        </p:nvCxnSpPr>
        <p:spPr>
          <a:xfrm>
            <a:off x="3715000" y="3999500"/>
            <a:ext cx="0" cy="289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5" name="Google Shape;355;p37"/>
          <p:cNvSpPr txBox="1"/>
          <p:nvPr/>
        </p:nvSpPr>
        <p:spPr>
          <a:xfrm>
            <a:off x="182867" y="5347867"/>
            <a:ext cx="972800" cy="4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333">
                <a:solidFill>
                  <a:srgbClr val="38761D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hi.txt</a:t>
            </a:r>
            <a:endParaRPr sz="2400">
              <a:solidFill>
                <a:srgbClr val="38761D"/>
              </a:solidFill>
            </a:endParaRPr>
          </a:p>
        </p:txBody>
      </p:sp>
      <p:grpSp>
        <p:nvGrpSpPr>
          <p:cNvPr id="356" name="Google Shape;356;p37"/>
          <p:cNvGrpSpPr/>
          <p:nvPr/>
        </p:nvGrpSpPr>
        <p:grpSpPr>
          <a:xfrm>
            <a:off x="1300468" y="5157500"/>
            <a:ext cx="901033" cy="726667"/>
            <a:chOff x="2118350" y="2420325"/>
            <a:chExt cx="675775" cy="545000"/>
          </a:xfrm>
        </p:grpSpPr>
        <p:pic>
          <p:nvPicPr>
            <p:cNvPr id="357" name="Google Shape;357;p3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18350" y="2420325"/>
              <a:ext cx="545000" cy="545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8" name="Google Shape;358;p37"/>
            <p:cNvSpPr txBox="1"/>
            <p:nvPr/>
          </p:nvSpPr>
          <p:spPr>
            <a:xfrm>
              <a:off x="2136525" y="2517351"/>
              <a:ext cx="657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en" sz="1333">
                  <a:solidFill>
                    <a:srgbClr val="38761D"/>
                  </a:solidFill>
                  <a:latin typeface="Consolas"/>
                  <a:ea typeface="Consolas"/>
                  <a:cs typeface="Consolas"/>
                  <a:sym typeface="Consolas"/>
                </a:rPr>
                <a:t>proj1</a:t>
              </a:r>
              <a:endParaRPr sz="1333"/>
            </a:p>
          </p:txBody>
        </p:sp>
      </p:grpSp>
      <p:sp>
        <p:nvSpPr>
          <p:cNvPr id="359" name="Google Shape;359;p37"/>
          <p:cNvSpPr txBox="1"/>
          <p:nvPr/>
        </p:nvSpPr>
        <p:spPr>
          <a:xfrm>
            <a:off x="1706867" y="6059067"/>
            <a:ext cx="1104400" cy="4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333">
                <a:solidFill>
                  <a:srgbClr val="38761D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data2.txt</a:t>
            </a:r>
            <a:endParaRPr sz="2400">
              <a:solidFill>
                <a:srgbClr val="38761D"/>
              </a:solidFill>
            </a:endParaRPr>
          </a:p>
        </p:txBody>
      </p:sp>
      <p:sp>
        <p:nvSpPr>
          <p:cNvPr id="360" name="Google Shape;360;p37"/>
          <p:cNvSpPr txBox="1"/>
          <p:nvPr/>
        </p:nvSpPr>
        <p:spPr>
          <a:xfrm>
            <a:off x="284467" y="6059067"/>
            <a:ext cx="1104400" cy="4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333">
                <a:solidFill>
                  <a:srgbClr val="38761D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data1.txt</a:t>
            </a:r>
            <a:endParaRPr sz="2400">
              <a:solidFill>
                <a:srgbClr val="38761D"/>
              </a:solidFill>
            </a:endParaRPr>
          </a:p>
        </p:txBody>
      </p:sp>
      <p:cxnSp>
        <p:nvCxnSpPr>
          <p:cNvPr id="361" name="Google Shape;361;p37"/>
          <p:cNvCxnSpPr>
            <a:stCxn id="342" idx="2"/>
            <a:endCxn id="355" idx="0"/>
          </p:cNvCxnSpPr>
          <p:nvPr/>
        </p:nvCxnSpPr>
        <p:spPr>
          <a:xfrm flipH="1">
            <a:off x="669400" y="4868167"/>
            <a:ext cx="689600" cy="479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2" name="Google Shape;362;p37"/>
          <p:cNvCxnSpPr>
            <a:stCxn id="342" idx="2"/>
          </p:cNvCxnSpPr>
          <p:nvPr/>
        </p:nvCxnSpPr>
        <p:spPr>
          <a:xfrm>
            <a:off x="1359000" y="4868167"/>
            <a:ext cx="344400" cy="31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3" name="Google Shape;363;p37"/>
          <p:cNvCxnSpPr/>
          <p:nvPr/>
        </p:nvCxnSpPr>
        <p:spPr>
          <a:xfrm flipH="1">
            <a:off x="836667" y="5929867"/>
            <a:ext cx="846400" cy="230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4" name="Google Shape;364;p37"/>
          <p:cNvCxnSpPr/>
          <p:nvPr/>
        </p:nvCxnSpPr>
        <p:spPr>
          <a:xfrm>
            <a:off x="1763100" y="5922068"/>
            <a:ext cx="496000" cy="238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5" name="Google Shape;365;p37"/>
          <p:cNvSpPr txBox="1"/>
          <p:nvPr/>
        </p:nvSpPr>
        <p:spPr>
          <a:xfrm>
            <a:off x="7010400" y="1378200"/>
            <a:ext cx="3782000" cy="6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2400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Image we are user “luke”</a:t>
            </a:r>
            <a:endParaRPr sz="2400"/>
          </a:p>
        </p:txBody>
      </p:sp>
      <p:sp>
        <p:nvSpPr>
          <p:cNvPr id="367" name="Google Shape;367;p37"/>
          <p:cNvSpPr txBox="1"/>
          <p:nvPr/>
        </p:nvSpPr>
        <p:spPr>
          <a:xfrm>
            <a:off x="7010400" y="2582633"/>
            <a:ext cx="4000000" cy="4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333" b="1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$ ls</a:t>
            </a:r>
            <a:endParaRPr sz="1333" b="1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333" b="1">
                <a:solidFill>
                  <a:srgbClr val="38761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hi.txt   proj1 </a:t>
            </a:r>
            <a:endParaRPr sz="1333" b="1">
              <a:solidFill>
                <a:srgbClr val="38761D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368" name="Google Shape;368;p37"/>
          <p:cNvCxnSpPr/>
          <p:nvPr/>
        </p:nvCxnSpPr>
        <p:spPr>
          <a:xfrm>
            <a:off x="570700" y="3230700"/>
            <a:ext cx="396400" cy="928800"/>
          </a:xfrm>
          <a:prstGeom prst="straightConnector1">
            <a:avLst/>
          </a:prstGeom>
          <a:noFill/>
          <a:ln w="28575" cap="flat" cmpd="sng">
            <a:solidFill>
              <a:srgbClr val="38761D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69" name="Google Shape;369;p37"/>
          <p:cNvSpPr txBox="1"/>
          <p:nvPr/>
        </p:nvSpPr>
        <p:spPr>
          <a:xfrm rot="-1787259">
            <a:off x="192606" y="2391795"/>
            <a:ext cx="2326148" cy="658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2400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Luke’s home directory</a:t>
            </a:r>
            <a:endParaRPr sz="2400"/>
          </a:p>
        </p:txBody>
      </p:sp>
      <p:sp>
        <p:nvSpPr>
          <p:cNvPr id="370" name="Google Shape;370;p37"/>
          <p:cNvSpPr txBox="1"/>
          <p:nvPr/>
        </p:nvSpPr>
        <p:spPr>
          <a:xfrm>
            <a:off x="7010400" y="3192233"/>
            <a:ext cx="4000000" cy="4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333" b="1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$ ls ~</a:t>
            </a:r>
            <a:endParaRPr sz="1333" b="1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>
              <a:buClr>
                <a:schemeClr val="dk1"/>
              </a:buClr>
              <a:buSzPts val="1100"/>
            </a:pPr>
            <a:r>
              <a:rPr lang="en" sz="1333" b="1">
                <a:solidFill>
                  <a:srgbClr val="38761D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hi.txt   proj1</a:t>
            </a:r>
            <a:endParaRPr sz="1333" b="1">
              <a:solidFill>
                <a:srgbClr val="38761D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71" name="Google Shape;371;p37"/>
          <p:cNvSpPr txBox="1"/>
          <p:nvPr/>
        </p:nvSpPr>
        <p:spPr>
          <a:xfrm rot="-591">
            <a:off x="9275439" y="2435783"/>
            <a:ext cx="2326000" cy="6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2400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list luke’s home directory</a:t>
            </a:r>
            <a:endParaRPr sz="2400"/>
          </a:p>
        </p:txBody>
      </p:sp>
      <p:sp>
        <p:nvSpPr>
          <p:cNvPr id="372" name="Google Shape;372;p37"/>
          <p:cNvSpPr txBox="1"/>
          <p:nvPr/>
        </p:nvSpPr>
        <p:spPr>
          <a:xfrm rot="-591">
            <a:off x="9275439" y="3146983"/>
            <a:ext cx="2326000" cy="6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2400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list luke’s home directory</a:t>
            </a:r>
            <a:endParaRPr sz="240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F5A08A6-CCAD-794D-9819-CC6368AD858B}"/>
              </a:ext>
            </a:extLst>
          </p:cNvPr>
          <p:cNvSpPr txBox="1"/>
          <p:nvPr/>
        </p:nvSpPr>
        <p:spPr>
          <a:xfrm>
            <a:off x="11425594" y="107988"/>
            <a:ext cx="681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ARQ</a:t>
            </a:r>
          </a:p>
        </p:txBody>
      </p:sp>
    </p:spTree>
    <p:extLst>
      <p:ext uri="{BB962C8B-B14F-4D97-AF65-F5344CB8AC3E}">
        <p14:creationId xmlns:p14="http://schemas.microsoft.com/office/powerpoint/2010/main" val="27307600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42"/>
          <p:cNvSpPr txBox="1">
            <a:spLocks noGrp="1"/>
          </p:cNvSpPr>
          <p:nvPr>
            <p:ph type="title"/>
          </p:nvPr>
        </p:nvSpPr>
        <p:spPr>
          <a:xfrm>
            <a:off x="415600" y="116433"/>
            <a:ext cx="11360800" cy="1108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" sz="4800"/>
              <a:t>The </a:t>
            </a:r>
            <a:r>
              <a:rPr lang="en" sz="4800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cd</a:t>
            </a:r>
            <a:r>
              <a:rPr lang="en" sz="4800"/>
              <a:t> command (</a:t>
            </a:r>
            <a:r>
              <a:rPr lang="en" sz="4800" u="sng"/>
              <a:t>c</a:t>
            </a:r>
            <a:r>
              <a:rPr lang="en" sz="4800"/>
              <a:t>hange </a:t>
            </a:r>
            <a:r>
              <a:rPr lang="en" sz="4800" u="sng"/>
              <a:t>d</a:t>
            </a:r>
            <a:r>
              <a:rPr lang="en" sz="4800"/>
              <a:t>irectories)</a:t>
            </a:r>
            <a:endParaRPr sz="4800"/>
          </a:p>
          <a:p>
            <a:r>
              <a:rPr lang="en" sz="2400"/>
              <a:t>(cd helps to navigate through the Unix directory tree)</a:t>
            </a:r>
            <a:endParaRPr sz="2400"/>
          </a:p>
        </p:txBody>
      </p:sp>
      <p:sp>
        <p:nvSpPr>
          <p:cNvPr id="609" name="Google Shape;609;p42"/>
          <p:cNvSpPr txBox="1"/>
          <p:nvPr/>
        </p:nvSpPr>
        <p:spPr>
          <a:xfrm>
            <a:off x="1117600" y="1378200"/>
            <a:ext cx="3782000" cy="6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2400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Example Unix file system (a “tree”)</a:t>
            </a:r>
            <a:endParaRPr sz="2400"/>
          </a:p>
        </p:txBody>
      </p:sp>
      <p:grpSp>
        <p:nvGrpSpPr>
          <p:cNvPr id="610" name="Google Shape;610;p42"/>
          <p:cNvGrpSpPr/>
          <p:nvPr/>
        </p:nvGrpSpPr>
        <p:grpSpPr>
          <a:xfrm>
            <a:off x="3332468" y="2211100"/>
            <a:ext cx="901033" cy="726667"/>
            <a:chOff x="2118350" y="2420325"/>
            <a:chExt cx="675775" cy="545000"/>
          </a:xfrm>
        </p:grpSpPr>
        <p:pic>
          <p:nvPicPr>
            <p:cNvPr id="611" name="Google Shape;611;p4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18350" y="2420325"/>
              <a:ext cx="545000" cy="545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12" name="Google Shape;612;p42"/>
            <p:cNvSpPr txBox="1"/>
            <p:nvPr/>
          </p:nvSpPr>
          <p:spPr>
            <a:xfrm>
              <a:off x="2136525" y="2517351"/>
              <a:ext cx="657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en" sz="1600">
                  <a:solidFill>
                    <a:srgbClr val="38761D"/>
                  </a:solidFill>
                  <a:latin typeface="Consolas"/>
                  <a:ea typeface="Consolas"/>
                  <a:cs typeface="Consolas"/>
                  <a:sym typeface="Consolas"/>
                </a:rPr>
                <a:t>root</a:t>
              </a:r>
              <a:endParaRPr sz="1600"/>
            </a:p>
          </p:txBody>
        </p:sp>
      </p:grpSp>
      <p:grpSp>
        <p:nvGrpSpPr>
          <p:cNvPr id="613" name="Google Shape;613;p42"/>
          <p:cNvGrpSpPr/>
          <p:nvPr/>
        </p:nvGrpSpPr>
        <p:grpSpPr>
          <a:xfrm>
            <a:off x="1605268" y="3227100"/>
            <a:ext cx="901033" cy="726667"/>
            <a:chOff x="2118350" y="2420325"/>
            <a:chExt cx="675775" cy="545000"/>
          </a:xfrm>
        </p:grpSpPr>
        <p:pic>
          <p:nvPicPr>
            <p:cNvPr id="614" name="Google Shape;614;p4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18350" y="2420325"/>
              <a:ext cx="545000" cy="545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15" name="Google Shape;615;p42"/>
            <p:cNvSpPr txBox="1"/>
            <p:nvPr/>
          </p:nvSpPr>
          <p:spPr>
            <a:xfrm>
              <a:off x="2136525" y="2517351"/>
              <a:ext cx="657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chemeClr val="dk1"/>
                </a:buClr>
                <a:buSzPts val="1100"/>
              </a:pPr>
              <a:r>
                <a:rPr lang="en" sz="1600">
                  <a:solidFill>
                    <a:srgbClr val="38761D"/>
                  </a:solidFill>
                  <a:latin typeface="Consolas"/>
                  <a:ea typeface="Consolas"/>
                  <a:cs typeface="Consolas"/>
                  <a:sym typeface="Consolas"/>
                </a:rPr>
                <a:t>home</a:t>
              </a:r>
              <a:endParaRPr sz="1600"/>
            </a:p>
          </p:txBody>
        </p:sp>
      </p:grpSp>
      <p:grpSp>
        <p:nvGrpSpPr>
          <p:cNvPr id="616" name="Google Shape;616;p42"/>
          <p:cNvGrpSpPr/>
          <p:nvPr/>
        </p:nvGrpSpPr>
        <p:grpSpPr>
          <a:xfrm>
            <a:off x="3332468" y="3227100"/>
            <a:ext cx="901033" cy="726667"/>
            <a:chOff x="2118350" y="2420325"/>
            <a:chExt cx="675775" cy="545000"/>
          </a:xfrm>
        </p:grpSpPr>
        <p:pic>
          <p:nvPicPr>
            <p:cNvPr id="617" name="Google Shape;617;p4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18350" y="2420325"/>
              <a:ext cx="545000" cy="545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18" name="Google Shape;618;p42"/>
            <p:cNvSpPr txBox="1"/>
            <p:nvPr/>
          </p:nvSpPr>
          <p:spPr>
            <a:xfrm>
              <a:off x="2136525" y="2517351"/>
              <a:ext cx="657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en" sz="1600">
                  <a:solidFill>
                    <a:srgbClr val="38761D"/>
                  </a:solidFill>
                  <a:latin typeface="Consolas"/>
                  <a:ea typeface="Consolas"/>
                  <a:cs typeface="Consolas"/>
                  <a:sym typeface="Consolas"/>
                </a:rPr>
                <a:t>bin</a:t>
              </a:r>
              <a:endParaRPr sz="1600"/>
            </a:p>
          </p:txBody>
        </p:sp>
      </p:grpSp>
      <p:grpSp>
        <p:nvGrpSpPr>
          <p:cNvPr id="619" name="Google Shape;619;p42"/>
          <p:cNvGrpSpPr/>
          <p:nvPr/>
        </p:nvGrpSpPr>
        <p:grpSpPr>
          <a:xfrm>
            <a:off x="4348468" y="3227100"/>
            <a:ext cx="901033" cy="726667"/>
            <a:chOff x="2118350" y="2420325"/>
            <a:chExt cx="675775" cy="545000"/>
          </a:xfrm>
        </p:grpSpPr>
        <p:pic>
          <p:nvPicPr>
            <p:cNvPr id="620" name="Google Shape;620;p4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18350" y="2420325"/>
              <a:ext cx="545000" cy="545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21" name="Google Shape;621;p42"/>
            <p:cNvSpPr txBox="1"/>
            <p:nvPr/>
          </p:nvSpPr>
          <p:spPr>
            <a:xfrm>
              <a:off x="2136525" y="2517351"/>
              <a:ext cx="657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en" sz="1600">
                  <a:solidFill>
                    <a:srgbClr val="38761D"/>
                  </a:solidFill>
                  <a:latin typeface="Consolas"/>
                  <a:ea typeface="Consolas"/>
                  <a:cs typeface="Consolas"/>
                  <a:sym typeface="Consolas"/>
                </a:rPr>
                <a:t>vol</a:t>
              </a:r>
              <a:endParaRPr sz="1600"/>
            </a:p>
          </p:txBody>
        </p:sp>
      </p:grpSp>
      <p:cxnSp>
        <p:nvCxnSpPr>
          <p:cNvPr id="622" name="Google Shape;622;p42"/>
          <p:cNvCxnSpPr>
            <a:stCxn id="614" idx="0"/>
            <a:endCxn id="611" idx="2"/>
          </p:cNvCxnSpPr>
          <p:nvPr/>
        </p:nvCxnSpPr>
        <p:spPr>
          <a:xfrm rot="10800000" flipH="1">
            <a:off x="1968600" y="2937900"/>
            <a:ext cx="1727200" cy="289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3" name="Google Shape;623;p42"/>
          <p:cNvCxnSpPr/>
          <p:nvPr/>
        </p:nvCxnSpPr>
        <p:spPr>
          <a:xfrm>
            <a:off x="3695800" y="2937900"/>
            <a:ext cx="0" cy="289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4" name="Google Shape;624;p42"/>
          <p:cNvCxnSpPr/>
          <p:nvPr/>
        </p:nvCxnSpPr>
        <p:spPr>
          <a:xfrm>
            <a:off x="3695800" y="2937767"/>
            <a:ext cx="1016000" cy="289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5" name="Google Shape;625;p42"/>
          <p:cNvCxnSpPr>
            <a:endCxn id="626" idx="0"/>
          </p:cNvCxnSpPr>
          <p:nvPr/>
        </p:nvCxnSpPr>
        <p:spPr>
          <a:xfrm flipH="1">
            <a:off x="1359000" y="3999500"/>
            <a:ext cx="527200" cy="142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7" name="Google Shape;627;p42"/>
          <p:cNvCxnSpPr>
            <a:endCxn id="628" idx="0"/>
          </p:cNvCxnSpPr>
          <p:nvPr/>
        </p:nvCxnSpPr>
        <p:spPr>
          <a:xfrm>
            <a:off x="1891400" y="4007900"/>
            <a:ext cx="382000" cy="13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29" name="Google Shape;629;p42"/>
          <p:cNvGrpSpPr/>
          <p:nvPr/>
        </p:nvGrpSpPr>
        <p:grpSpPr>
          <a:xfrm>
            <a:off x="995668" y="4141500"/>
            <a:ext cx="901033" cy="726667"/>
            <a:chOff x="2118350" y="2420325"/>
            <a:chExt cx="675775" cy="545000"/>
          </a:xfrm>
        </p:grpSpPr>
        <p:pic>
          <p:nvPicPr>
            <p:cNvPr id="626" name="Google Shape;626;p4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18350" y="2420325"/>
              <a:ext cx="545000" cy="545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30" name="Google Shape;630;p42"/>
            <p:cNvSpPr txBox="1"/>
            <p:nvPr/>
          </p:nvSpPr>
          <p:spPr>
            <a:xfrm>
              <a:off x="2136525" y="2517351"/>
              <a:ext cx="657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en" sz="1333">
                  <a:solidFill>
                    <a:srgbClr val="38761D"/>
                  </a:solidFill>
                  <a:latin typeface="Consolas"/>
                  <a:ea typeface="Consolas"/>
                  <a:cs typeface="Consolas"/>
                  <a:sym typeface="Consolas"/>
                </a:rPr>
                <a:t>luke</a:t>
              </a:r>
              <a:endParaRPr sz="1333"/>
            </a:p>
          </p:txBody>
        </p:sp>
      </p:grpSp>
      <p:grpSp>
        <p:nvGrpSpPr>
          <p:cNvPr id="631" name="Google Shape;631;p42"/>
          <p:cNvGrpSpPr/>
          <p:nvPr/>
        </p:nvGrpSpPr>
        <p:grpSpPr>
          <a:xfrm>
            <a:off x="1910068" y="4141500"/>
            <a:ext cx="901033" cy="726667"/>
            <a:chOff x="2118350" y="2420325"/>
            <a:chExt cx="675775" cy="545000"/>
          </a:xfrm>
        </p:grpSpPr>
        <p:pic>
          <p:nvPicPr>
            <p:cNvPr id="628" name="Google Shape;628;p4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18350" y="2420325"/>
              <a:ext cx="545000" cy="545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32" name="Google Shape;632;p42"/>
            <p:cNvSpPr txBox="1"/>
            <p:nvPr/>
          </p:nvSpPr>
          <p:spPr>
            <a:xfrm>
              <a:off x="2136525" y="2517351"/>
              <a:ext cx="657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en" sz="1333">
                  <a:solidFill>
                    <a:srgbClr val="38761D"/>
                  </a:solidFill>
                  <a:latin typeface="Consolas"/>
                  <a:ea typeface="Consolas"/>
                  <a:cs typeface="Consolas"/>
                  <a:sym typeface="Consolas"/>
                </a:rPr>
                <a:t>leia</a:t>
              </a:r>
              <a:endParaRPr sz="1333"/>
            </a:p>
          </p:txBody>
        </p:sp>
      </p:grpSp>
      <p:cxnSp>
        <p:nvCxnSpPr>
          <p:cNvPr id="633" name="Google Shape;633;p42"/>
          <p:cNvCxnSpPr/>
          <p:nvPr/>
        </p:nvCxnSpPr>
        <p:spPr>
          <a:xfrm flipH="1">
            <a:off x="3187800" y="3999500"/>
            <a:ext cx="527200" cy="142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34" name="Google Shape;634;p42"/>
          <p:cNvCxnSpPr/>
          <p:nvPr/>
        </p:nvCxnSpPr>
        <p:spPr>
          <a:xfrm>
            <a:off x="3720200" y="4007900"/>
            <a:ext cx="382000" cy="13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5" name="Google Shape;635;p42"/>
          <p:cNvSpPr txBox="1"/>
          <p:nvPr/>
        </p:nvSpPr>
        <p:spPr>
          <a:xfrm>
            <a:off x="2881500" y="4243100"/>
            <a:ext cx="634800" cy="4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333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ls</a:t>
            </a:r>
            <a:endParaRPr sz="2400"/>
          </a:p>
        </p:txBody>
      </p:sp>
      <p:sp>
        <p:nvSpPr>
          <p:cNvPr id="636" name="Google Shape;636;p42"/>
          <p:cNvSpPr txBox="1"/>
          <p:nvPr/>
        </p:nvSpPr>
        <p:spPr>
          <a:xfrm>
            <a:off x="3287900" y="4243100"/>
            <a:ext cx="634800" cy="4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333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head</a:t>
            </a:r>
            <a:endParaRPr sz="2400"/>
          </a:p>
        </p:txBody>
      </p:sp>
      <p:sp>
        <p:nvSpPr>
          <p:cNvPr id="637" name="Google Shape;637;p42"/>
          <p:cNvSpPr txBox="1"/>
          <p:nvPr/>
        </p:nvSpPr>
        <p:spPr>
          <a:xfrm>
            <a:off x="3897500" y="4243100"/>
            <a:ext cx="634800" cy="4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333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cat</a:t>
            </a:r>
            <a:endParaRPr sz="2400"/>
          </a:p>
        </p:txBody>
      </p:sp>
      <p:cxnSp>
        <p:nvCxnSpPr>
          <p:cNvPr id="638" name="Google Shape;638;p42"/>
          <p:cNvCxnSpPr/>
          <p:nvPr/>
        </p:nvCxnSpPr>
        <p:spPr>
          <a:xfrm>
            <a:off x="3715000" y="3999500"/>
            <a:ext cx="0" cy="289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9" name="Google Shape;639;p42"/>
          <p:cNvSpPr txBox="1"/>
          <p:nvPr/>
        </p:nvSpPr>
        <p:spPr>
          <a:xfrm>
            <a:off x="182867" y="5347867"/>
            <a:ext cx="972800" cy="4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333">
                <a:solidFill>
                  <a:srgbClr val="38761D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hi.txt</a:t>
            </a:r>
            <a:endParaRPr sz="2400">
              <a:solidFill>
                <a:srgbClr val="38761D"/>
              </a:solidFill>
            </a:endParaRPr>
          </a:p>
        </p:txBody>
      </p:sp>
      <p:grpSp>
        <p:nvGrpSpPr>
          <p:cNvPr id="640" name="Google Shape;640;p42"/>
          <p:cNvGrpSpPr/>
          <p:nvPr/>
        </p:nvGrpSpPr>
        <p:grpSpPr>
          <a:xfrm>
            <a:off x="1300468" y="5157500"/>
            <a:ext cx="901033" cy="726667"/>
            <a:chOff x="2118350" y="2420325"/>
            <a:chExt cx="675775" cy="545000"/>
          </a:xfrm>
        </p:grpSpPr>
        <p:pic>
          <p:nvPicPr>
            <p:cNvPr id="641" name="Google Shape;641;p4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18350" y="2420325"/>
              <a:ext cx="545000" cy="545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42" name="Google Shape;642;p42"/>
            <p:cNvSpPr txBox="1"/>
            <p:nvPr/>
          </p:nvSpPr>
          <p:spPr>
            <a:xfrm>
              <a:off x="2136525" y="2517351"/>
              <a:ext cx="657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en" sz="1333">
                  <a:solidFill>
                    <a:srgbClr val="38761D"/>
                  </a:solidFill>
                  <a:latin typeface="Consolas"/>
                  <a:ea typeface="Consolas"/>
                  <a:cs typeface="Consolas"/>
                  <a:sym typeface="Consolas"/>
                </a:rPr>
                <a:t>proj1</a:t>
              </a:r>
              <a:endParaRPr sz="1333"/>
            </a:p>
          </p:txBody>
        </p:sp>
      </p:grpSp>
      <p:sp>
        <p:nvSpPr>
          <p:cNvPr id="643" name="Google Shape;643;p42"/>
          <p:cNvSpPr txBox="1"/>
          <p:nvPr/>
        </p:nvSpPr>
        <p:spPr>
          <a:xfrm>
            <a:off x="1706867" y="6059067"/>
            <a:ext cx="1104400" cy="4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333">
                <a:solidFill>
                  <a:srgbClr val="38761D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data2.txt</a:t>
            </a:r>
            <a:endParaRPr sz="2400">
              <a:solidFill>
                <a:srgbClr val="38761D"/>
              </a:solidFill>
            </a:endParaRPr>
          </a:p>
        </p:txBody>
      </p:sp>
      <p:sp>
        <p:nvSpPr>
          <p:cNvPr id="644" name="Google Shape;644;p42"/>
          <p:cNvSpPr txBox="1"/>
          <p:nvPr/>
        </p:nvSpPr>
        <p:spPr>
          <a:xfrm>
            <a:off x="284467" y="6059067"/>
            <a:ext cx="1104400" cy="4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333">
                <a:solidFill>
                  <a:srgbClr val="38761D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data1.txt</a:t>
            </a:r>
            <a:endParaRPr sz="2400">
              <a:solidFill>
                <a:srgbClr val="38761D"/>
              </a:solidFill>
            </a:endParaRPr>
          </a:p>
        </p:txBody>
      </p:sp>
      <p:cxnSp>
        <p:nvCxnSpPr>
          <p:cNvPr id="645" name="Google Shape;645;p42"/>
          <p:cNvCxnSpPr>
            <a:stCxn id="626" idx="2"/>
            <a:endCxn id="639" idx="0"/>
          </p:cNvCxnSpPr>
          <p:nvPr/>
        </p:nvCxnSpPr>
        <p:spPr>
          <a:xfrm flipH="1">
            <a:off x="669400" y="4868167"/>
            <a:ext cx="689600" cy="479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46" name="Google Shape;646;p42"/>
          <p:cNvCxnSpPr>
            <a:stCxn id="626" idx="2"/>
          </p:cNvCxnSpPr>
          <p:nvPr/>
        </p:nvCxnSpPr>
        <p:spPr>
          <a:xfrm>
            <a:off x="1359000" y="4868167"/>
            <a:ext cx="344400" cy="31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47" name="Google Shape;647;p42"/>
          <p:cNvCxnSpPr/>
          <p:nvPr/>
        </p:nvCxnSpPr>
        <p:spPr>
          <a:xfrm flipH="1">
            <a:off x="836667" y="5929867"/>
            <a:ext cx="846400" cy="230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48" name="Google Shape;648;p42"/>
          <p:cNvCxnSpPr/>
          <p:nvPr/>
        </p:nvCxnSpPr>
        <p:spPr>
          <a:xfrm>
            <a:off x="1763100" y="5922068"/>
            <a:ext cx="496000" cy="238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49" name="Google Shape;649;p42"/>
          <p:cNvSpPr txBox="1"/>
          <p:nvPr/>
        </p:nvSpPr>
        <p:spPr>
          <a:xfrm>
            <a:off x="7010400" y="1378200"/>
            <a:ext cx="3782000" cy="6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2400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Image we are user “luke”</a:t>
            </a:r>
            <a:endParaRPr sz="2400"/>
          </a:p>
        </p:txBody>
      </p:sp>
      <p:sp>
        <p:nvSpPr>
          <p:cNvPr id="650" name="Google Shape;650;p42"/>
          <p:cNvSpPr txBox="1"/>
          <p:nvPr/>
        </p:nvSpPr>
        <p:spPr>
          <a:xfrm>
            <a:off x="7010400" y="2074633"/>
            <a:ext cx="4000000" cy="4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333" b="1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$ ls</a:t>
            </a:r>
            <a:endParaRPr sz="1333" b="1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333" b="1">
                <a:solidFill>
                  <a:srgbClr val="38761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hi.txt   proj1 </a:t>
            </a:r>
            <a:endParaRPr sz="1333" b="1">
              <a:solidFill>
                <a:srgbClr val="38761D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51" name="Google Shape;651;p42"/>
          <p:cNvSpPr txBox="1"/>
          <p:nvPr/>
        </p:nvSpPr>
        <p:spPr>
          <a:xfrm>
            <a:off x="7010400" y="2684233"/>
            <a:ext cx="4000000" cy="4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333" b="1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$ cd proj1</a:t>
            </a:r>
            <a:endParaRPr sz="1333" b="1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endParaRPr sz="1333" b="1">
              <a:solidFill>
                <a:srgbClr val="38761D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52" name="Google Shape;652;p42"/>
          <p:cNvSpPr txBox="1"/>
          <p:nvPr/>
        </p:nvSpPr>
        <p:spPr>
          <a:xfrm>
            <a:off x="7010400" y="3293833"/>
            <a:ext cx="4000000" cy="4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333" b="1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$ ls</a:t>
            </a:r>
            <a:endParaRPr sz="1333" b="1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333" b="1">
                <a:solidFill>
                  <a:srgbClr val="38761D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data1.txt   data2.txt</a:t>
            </a:r>
            <a:endParaRPr sz="1333" b="1">
              <a:solidFill>
                <a:srgbClr val="38761D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53" name="Google Shape;653;p42"/>
          <p:cNvSpPr txBox="1"/>
          <p:nvPr/>
        </p:nvSpPr>
        <p:spPr>
          <a:xfrm>
            <a:off x="7010400" y="4005033"/>
            <a:ext cx="4000000" cy="4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333" b="1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$ cd ..</a:t>
            </a:r>
            <a:endParaRPr sz="1333" b="1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333" b="1">
                <a:solidFill>
                  <a:srgbClr val="33333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$ ls</a:t>
            </a:r>
            <a:endParaRPr sz="1333" b="1">
              <a:solidFill>
                <a:srgbClr val="333333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333" b="1">
                <a:solidFill>
                  <a:srgbClr val="38761D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hi.txt   proj1 </a:t>
            </a:r>
            <a:endParaRPr sz="1333" b="1">
              <a:solidFill>
                <a:srgbClr val="38761D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>
              <a:buClr>
                <a:schemeClr val="dk1"/>
              </a:buClr>
              <a:buSzPts val="1100"/>
            </a:pPr>
            <a:endParaRPr sz="1333" b="1">
              <a:solidFill>
                <a:srgbClr val="333333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54" name="Google Shape;654;p42"/>
          <p:cNvSpPr txBox="1"/>
          <p:nvPr/>
        </p:nvSpPr>
        <p:spPr>
          <a:xfrm>
            <a:off x="7010400" y="4614633"/>
            <a:ext cx="4000000" cy="4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333" b="1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$ cd ..</a:t>
            </a:r>
            <a:endParaRPr sz="1333" b="1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>
              <a:buClr>
                <a:schemeClr val="dk1"/>
              </a:buClr>
              <a:buSzPts val="1100"/>
            </a:pPr>
            <a:r>
              <a:rPr lang="en" sz="1333" b="1">
                <a:solidFill>
                  <a:srgbClr val="33333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$ ls</a:t>
            </a:r>
            <a:endParaRPr sz="1333" b="1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333" b="1">
                <a:solidFill>
                  <a:srgbClr val="38761D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luke	leia</a:t>
            </a:r>
            <a:endParaRPr sz="1333" b="1">
              <a:solidFill>
                <a:srgbClr val="38761D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55" name="Google Shape;655;p42"/>
          <p:cNvSpPr txBox="1"/>
          <p:nvPr/>
        </p:nvSpPr>
        <p:spPr>
          <a:xfrm>
            <a:off x="7010400" y="5325833"/>
            <a:ext cx="4000000" cy="4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333" b="1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$ cd luke/proj1</a:t>
            </a:r>
            <a:endParaRPr sz="1333" b="1">
              <a:solidFill>
                <a:srgbClr val="38761D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56" name="Google Shape;656;p42"/>
          <p:cNvSpPr txBox="1"/>
          <p:nvPr/>
        </p:nvSpPr>
        <p:spPr>
          <a:xfrm rot="-591">
            <a:off x="9275440" y="2049775"/>
            <a:ext cx="2326000" cy="6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list </a:t>
            </a:r>
            <a:r>
              <a:rPr lang="en" dirty="0" err="1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luke’s</a:t>
            </a:r>
            <a:r>
              <a:rPr lang="en" dirty="0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 home directory</a:t>
            </a:r>
            <a:endParaRPr dirty="0"/>
          </a:p>
        </p:txBody>
      </p:sp>
      <p:sp>
        <p:nvSpPr>
          <p:cNvPr id="657" name="Google Shape;657;p42"/>
          <p:cNvSpPr txBox="1"/>
          <p:nvPr/>
        </p:nvSpPr>
        <p:spPr>
          <a:xfrm rot="-495">
            <a:off x="9275430" y="2670732"/>
            <a:ext cx="2776800" cy="6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move to </a:t>
            </a:r>
            <a:r>
              <a:rPr lang="en" dirty="0" err="1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luke’s</a:t>
            </a:r>
            <a:r>
              <a:rPr lang="en" dirty="0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 “proj1” directory</a:t>
            </a:r>
            <a:endParaRPr dirty="0"/>
          </a:p>
        </p:txBody>
      </p:sp>
      <p:sp>
        <p:nvSpPr>
          <p:cNvPr id="658" name="Google Shape;658;p42"/>
          <p:cNvSpPr txBox="1"/>
          <p:nvPr/>
        </p:nvSpPr>
        <p:spPr>
          <a:xfrm rot="-515">
            <a:off x="9275432" y="3248592"/>
            <a:ext cx="2670400" cy="6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list </a:t>
            </a:r>
            <a:r>
              <a:rPr lang="en" dirty="0" err="1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luke’s</a:t>
            </a:r>
            <a:r>
              <a:rPr lang="en" dirty="0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 “proj1” directory</a:t>
            </a:r>
            <a:endParaRPr dirty="0"/>
          </a:p>
        </p:txBody>
      </p:sp>
      <p:sp>
        <p:nvSpPr>
          <p:cNvPr id="659" name="Google Shape;659;p42"/>
          <p:cNvSpPr txBox="1"/>
          <p:nvPr/>
        </p:nvSpPr>
        <p:spPr>
          <a:xfrm rot="-591">
            <a:off x="9274581" y="3721483"/>
            <a:ext cx="2326000" cy="6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Move “up” the tree to </a:t>
            </a:r>
            <a:r>
              <a:rPr lang="en" dirty="0" err="1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luke’s</a:t>
            </a:r>
            <a:r>
              <a:rPr lang="en" dirty="0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 home directory</a:t>
            </a:r>
            <a:endParaRPr dirty="0"/>
          </a:p>
        </p:txBody>
      </p:sp>
      <p:sp>
        <p:nvSpPr>
          <p:cNvPr id="660" name="Google Shape;660;p42"/>
          <p:cNvSpPr txBox="1"/>
          <p:nvPr/>
        </p:nvSpPr>
        <p:spPr>
          <a:xfrm rot="-591">
            <a:off x="9275439" y="4569383"/>
            <a:ext cx="2326000" cy="6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Move “up” the tree to the “</a:t>
            </a:r>
            <a:r>
              <a:rPr lang="en" dirty="0" err="1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usr</a:t>
            </a:r>
            <a:r>
              <a:rPr lang="en" dirty="0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” directory</a:t>
            </a:r>
            <a:endParaRPr dirty="0"/>
          </a:p>
        </p:txBody>
      </p:sp>
      <p:sp>
        <p:nvSpPr>
          <p:cNvPr id="661" name="Google Shape;661;p42"/>
          <p:cNvSpPr txBox="1"/>
          <p:nvPr/>
        </p:nvSpPr>
        <p:spPr>
          <a:xfrm rot="-591">
            <a:off x="9275439" y="5382183"/>
            <a:ext cx="2326000" cy="6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Move directly to </a:t>
            </a:r>
            <a:r>
              <a:rPr lang="en" dirty="0" err="1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luke’s</a:t>
            </a:r>
            <a:r>
              <a:rPr lang="en" dirty="0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 “proj1” directory</a:t>
            </a:r>
            <a:endParaRPr dirty="0"/>
          </a:p>
        </p:txBody>
      </p:sp>
      <p:sp>
        <p:nvSpPr>
          <p:cNvPr id="662" name="Google Shape;662;p42"/>
          <p:cNvSpPr txBox="1"/>
          <p:nvPr/>
        </p:nvSpPr>
        <p:spPr>
          <a:xfrm>
            <a:off x="7010400" y="6037033"/>
            <a:ext cx="4000000" cy="4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333" b="1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$ cd /bin</a:t>
            </a:r>
            <a:endParaRPr sz="1333" b="1">
              <a:solidFill>
                <a:srgbClr val="38761D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63" name="Google Shape;663;p42"/>
          <p:cNvSpPr txBox="1"/>
          <p:nvPr/>
        </p:nvSpPr>
        <p:spPr>
          <a:xfrm rot="-591">
            <a:off x="9275439" y="6093383"/>
            <a:ext cx="2326000" cy="6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Move to the system “bin” directory</a:t>
            </a:r>
            <a:endParaRPr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5B7DAEF-28C2-1C49-BF5C-1CD5627B673D}"/>
              </a:ext>
            </a:extLst>
          </p:cNvPr>
          <p:cNvSpPr txBox="1"/>
          <p:nvPr/>
        </p:nvSpPr>
        <p:spPr>
          <a:xfrm>
            <a:off x="11425594" y="107988"/>
            <a:ext cx="681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ARQ</a:t>
            </a:r>
          </a:p>
        </p:txBody>
      </p:sp>
    </p:spTree>
    <p:extLst>
      <p:ext uri="{BB962C8B-B14F-4D97-AF65-F5344CB8AC3E}">
        <p14:creationId xmlns:p14="http://schemas.microsoft.com/office/powerpoint/2010/main" val="6478717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43"/>
          <p:cNvSpPr txBox="1">
            <a:spLocks noGrp="1"/>
          </p:cNvSpPr>
          <p:nvPr>
            <p:ph type="title"/>
          </p:nvPr>
        </p:nvSpPr>
        <p:spPr>
          <a:xfrm>
            <a:off x="415600" y="345471"/>
            <a:ext cx="11360800" cy="1108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" sz="4800" dirty="0"/>
              <a:t>The </a:t>
            </a:r>
            <a:r>
              <a:rPr lang="en" sz="4800" dirty="0" err="1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pwd</a:t>
            </a:r>
            <a:r>
              <a:rPr lang="en" sz="4800" dirty="0"/>
              <a:t> command (present working directory)</a:t>
            </a:r>
            <a:endParaRPr sz="4800" dirty="0"/>
          </a:p>
          <a:p>
            <a:r>
              <a:rPr lang="en" sz="2400" dirty="0"/>
              <a:t>(Where am I? That is, in which directory am I?)</a:t>
            </a:r>
            <a:endParaRPr sz="2400" dirty="0"/>
          </a:p>
        </p:txBody>
      </p:sp>
      <p:sp>
        <p:nvSpPr>
          <p:cNvPr id="669" name="Google Shape;669;p43"/>
          <p:cNvSpPr txBox="1"/>
          <p:nvPr/>
        </p:nvSpPr>
        <p:spPr>
          <a:xfrm>
            <a:off x="451501" y="1825628"/>
            <a:ext cx="3782000" cy="6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2400" dirty="0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Example Unix file system (a “tree”)</a:t>
            </a:r>
            <a:endParaRPr sz="2400" dirty="0"/>
          </a:p>
        </p:txBody>
      </p:sp>
      <p:grpSp>
        <p:nvGrpSpPr>
          <p:cNvPr id="670" name="Google Shape;670;p43"/>
          <p:cNvGrpSpPr/>
          <p:nvPr/>
        </p:nvGrpSpPr>
        <p:grpSpPr>
          <a:xfrm>
            <a:off x="3332468" y="2211100"/>
            <a:ext cx="901033" cy="726667"/>
            <a:chOff x="2118350" y="2420325"/>
            <a:chExt cx="675775" cy="545000"/>
          </a:xfrm>
        </p:grpSpPr>
        <p:pic>
          <p:nvPicPr>
            <p:cNvPr id="671" name="Google Shape;671;p4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18350" y="2420325"/>
              <a:ext cx="545000" cy="545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72" name="Google Shape;672;p43"/>
            <p:cNvSpPr txBox="1"/>
            <p:nvPr/>
          </p:nvSpPr>
          <p:spPr>
            <a:xfrm>
              <a:off x="2136525" y="2517351"/>
              <a:ext cx="657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en" sz="1600">
                  <a:solidFill>
                    <a:srgbClr val="38761D"/>
                  </a:solidFill>
                  <a:latin typeface="Consolas"/>
                  <a:ea typeface="Consolas"/>
                  <a:cs typeface="Consolas"/>
                  <a:sym typeface="Consolas"/>
                </a:rPr>
                <a:t>root</a:t>
              </a:r>
              <a:endParaRPr sz="1600"/>
            </a:p>
          </p:txBody>
        </p:sp>
      </p:grpSp>
      <p:grpSp>
        <p:nvGrpSpPr>
          <p:cNvPr id="673" name="Google Shape;673;p43"/>
          <p:cNvGrpSpPr/>
          <p:nvPr/>
        </p:nvGrpSpPr>
        <p:grpSpPr>
          <a:xfrm>
            <a:off x="1605268" y="3227100"/>
            <a:ext cx="901033" cy="726667"/>
            <a:chOff x="2118350" y="2420325"/>
            <a:chExt cx="675775" cy="545000"/>
          </a:xfrm>
        </p:grpSpPr>
        <p:pic>
          <p:nvPicPr>
            <p:cNvPr id="674" name="Google Shape;674;p4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18350" y="2420325"/>
              <a:ext cx="545000" cy="545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75" name="Google Shape;675;p43"/>
            <p:cNvSpPr txBox="1"/>
            <p:nvPr/>
          </p:nvSpPr>
          <p:spPr>
            <a:xfrm>
              <a:off x="2136525" y="2517351"/>
              <a:ext cx="657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chemeClr val="dk1"/>
                </a:buClr>
                <a:buSzPts val="1100"/>
              </a:pPr>
              <a:r>
                <a:rPr lang="en" sz="1600">
                  <a:solidFill>
                    <a:srgbClr val="38761D"/>
                  </a:solidFill>
                  <a:latin typeface="Consolas"/>
                  <a:ea typeface="Consolas"/>
                  <a:cs typeface="Consolas"/>
                  <a:sym typeface="Consolas"/>
                </a:rPr>
                <a:t>home</a:t>
              </a:r>
              <a:endParaRPr sz="1600"/>
            </a:p>
          </p:txBody>
        </p:sp>
      </p:grpSp>
      <p:grpSp>
        <p:nvGrpSpPr>
          <p:cNvPr id="676" name="Google Shape;676;p43"/>
          <p:cNvGrpSpPr/>
          <p:nvPr/>
        </p:nvGrpSpPr>
        <p:grpSpPr>
          <a:xfrm>
            <a:off x="3332468" y="3227100"/>
            <a:ext cx="901033" cy="726667"/>
            <a:chOff x="2118350" y="2420325"/>
            <a:chExt cx="675775" cy="545000"/>
          </a:xfrm>
        </p:grpSpPr>
        <p:pic>
          <p:nvPicPr>
            <p:cNvPr id="677" name="Google Shape;677;p4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18350" y="2420325"/>
              <a:ext cx="545000" cy="545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78" name="Google Shape;678;p43"/>
            <p:cNvSpPr txBox="1"/>
            <p:nvPr/>
          </p:nvSpPr>
          <p:spPr>
            <a:xfrm>
              <a:off x="2136525" y="2517351"/>
              <a:ext cx="657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en" sz="1600">
                  <a:solidFill>
                    <a:srgbClr val="38761D"/>
                  </a:solidFill>
                  <a:latin typeface="Consolas"/>
                  <a:ea typeface="Consolas"/>
                  <a:cs typeface="Consolas"/>
                  <a:sym typeface="Consolas"/>
                </a:rPr>
                <a:t>bin</a:t>
              </a:r>
              <a:endParaRPr sz="1600"/>
            </a:p>
          </p:txBody>
        </p:sp>
      </p:grpSp>
      <p:grpSp>
        <p:nvGrpSpPr>
          <p:cNvPr id="679" name="Google Shape;679;p43"/>
          <p:cNvGrpSpPr/>
          <p:nvPr/>
        </p:nvGrpSpPr>
        <p:grpSpPr>
          <a:xfrm>
            <a:off x="4348468" y="3227100"/>
            <a:ext cx="901033" cy="726667"/>
            <a:chOff x="2118350" y="2420325"/>
            <a:chExt cx="675775" cy="545000"/>
          </a:xfrm>
        </p:grpSpPr>
        <p:pic>
          <p:nvPicPr>
            <p:cNvPr id="680" name="Google Shape;680;p4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18350" y="2420325"/>
              <a:ext cx="545000" cy="545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81" name="Google Shape;681;p43"/>
            <p:cNvSpPr txBox="1"/>
            <p:nvPr/>
          </p:nvSpPr>
          <p:spPr>
            <a:xfrm>
              <a:off x="2136525" y="2517351"/>
              <a:ext cx="657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en" sz="1600">
                  <a:solidFill>
                    <a:srgbClr val="38761D"/>
                  </a:solidFill>
                  <a:latin typeface="Consolas"/>
                  <a:ea typeface="Consolas"/>
                  <a:cs typeface="Consolas"/>
                  <a:sym typeface="Consolas"/>
                </a:rPr>
                <a:t>vol</a:t>
              </a:r>
              <a:endParaRPr sz="1600"/>
            </a:p>
          </p:txBody>
        </p:sp>
      </p:grpSp>
      <p:cxnSp>
        <p:nvCxnSpPr>
          <p:cNvPr id="682" name="Google Shape;682;p43"/>
          <p:cNvCxnSpPr>
            <a:stCxn id="674" idx="0"/>
            <a:endCxn id="671" idx="2"/>
          </p:cNvCxnSpPr>
          <p:nvPr/>
        </p:nvCxnSpPr>
        <p:spPr>
          <a:xfrm rot="10800000" flipH="1">
            <a:off x="1968600" y="2937900"/>
            <a:ext cx="1727200" cy="289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3" name="Google Shape;683;p43"/>
          <p:cNvCxnSpPr/>
          <p:nvPr/>
        </p:nvCxnSpPr>
        <p:spPr>
          <a:xfrm>
            <a:off x="3695800" y="2937900"/>
            <a:ext cx="0" cy="289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4" name="Google Shape;684;p43"/>
          <p:cNvCxnSpPr/>
          <p:nvPr/>
        </p:nvCxnSpPr>
        <p:spPr>
          <a:xfrm>
            <a:off x="3695800" y="2937767"/>
            <a:ext cx="1016000" cy="289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5" name="Google Shape;685;p43"/>
          <p:cNvCxnSpPr>
            <a:endCxn id="686" idx="0"/>
          </p:cNvCxnSpPr>
          <p:nvPr/>
        </p:nvCxnSpPr>
        <p:spPr>
          <a:xfrm flipH="1">
            <a:off x="1359000" y="3999500"/>
            <a:ext cx="527200" cy="142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7" name="Google Shape;687;p43"/>
          <p:cNvCxnSpPr>
            <a:endCxn id="688" idx="0"/>
          </p:cNvCxnSpPr>
          <p:nvPr/>
        </p:nvCxnSpPr>
        <p:spPr>
          <a:xfrm>
            <a:off x="1891400" y="4007900"/>
            <a:ext cx="382000" cy="13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89" name="Google Shape;689;p43"/>
          <p:cNvGrpSpPr/>
          <p:nvPr/>
        </p:nvGrpSpPr>
        <p:grpSpPr>
          <a:xfrm>
            <a:off x="995668" y="4141500"/>
            <a:ext cx="901033" cy="726667"/>
            <a:chOff x="2118350" y="2420325"/>
            <a:chExt cx="675775" cy="545000"/>
          </a:xfrm>
        </p:grpSpPr>
        <p:pic>
          <p:nvPicPr>
            <p:cNvPr id="686" name="Google Shape;686;p4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18350" y="2420325"/>
              <a:ext cx="545000" cy="545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90" name="Google Shape;690;p43"/>
            <p:cNvSpPr txBox="1"/>
            <p:nvPr/>
          </p:nvSpPr>
          <p:spPr>
            <a:xfrm>
              <a:off x="2136525" y="2517351"/>
              <a:ext cx="657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en" sz="1333">
                  <a:solidFill>
                    <a:srgbClr val="38761D"/>
                  </a:solidFill>
                  <a:latin typeface="Consolas"/>
                  <a:ea typeface="Consolas"/>
                  <a:cs typeface="Consolas"/>
                  <a:sym typeface="Consolas"/>
                </a:rPr>
                <a:t>luke</a:t>
              </a:r>
              <a:endParaRPr sz="1333"/>
            </a:p>
          </p:txBody>
        </p:sp>
      </p:grpSp>
      <p:grpSp>
        <p:nvGrpSpPr>
          <p:cNvPr id="691" name="Google Shape;691;p43"/>
          <p:cNvGrpSpPr/>
          <p:nvPr/>
        </p:nvGrpSpPr>
        <p:grpSpPr>
          <a:xfrm>
            <a:off x="1910068" y="4141500"/>
            <a:ext cx="901033" cy="726667"/>
            <a:chOff x="2118350" y="2420325"/>
            <a:chExt cx="675775" cy="545000"/>
          </a:xfrm>
        </p:grpSpPr>
        <p:pic>
          <p:nvPicPr>
            <p:cNvPr id="688" name="Google Shape;688;p4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18350" y="2420325"/>
              <a:ext cx="545000" cy="545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92" name="Google Shape;692;p43"/>
            <p:cNvSpPr txBox="1"/>
            <p:nvPr/>
          </p:nvSpPr>
          <p:spPr>
            <a:xfrm>
              <a:off x="2136525" y="2517351"/>
              <a:ext cx="657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en" sz="1333">
                  <a:solidFill>
                    <a:srgbClr val="38761D"/>
                  </a:solidFill>
                  <a:latin typeface="Consolas"/>
                  <a:ea typeface="Consolas"/>
                  <a:cs typeface="Consolas"/>
                  <a:sym typeface="Consolas"/>
                </a:rPr>
                <a:t>leia</a:t>
              </a:r>
              <a:endParaRPr sz="1333"/>
            </a:p>
          </p:txBody>
        </p:sp>
      </p:grpSp>
      <p:cxnSp>
        <p:nvCxnSpPr>
          <p:cNvPr id="693" name="Google Shape;693;p43"/>
          <p:cNvCxnSpPr/>
          <p:nvPr/>
        </p:nvCxnSpPr>
        <p:spPr>
          <a:xfrm flipH="1">
            <a:off x="3187800" y="3999500"/>
            <a:ext cx="527200" cy="142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4" name="Google Shape;694;p43"/>
          <p:cNvCxnSpPr/>
          <p:nvPr/>
        </p:nvCxnSpPr>
        <p:spPr>
          <a:xfrm>
            <a:off x="3720200" y="4007900"/>
            <a:ext cx="382000" cy="13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95" name="Google Shape;695;p43"/>
          <p:cNvSpPr txBox="1"/>
          <p:nvPr/>
        </p:nvSpPr>
        <p:spPr>
          <a:xfrm>
            <a:off x="2881500" y="4243100"/>
            <a:ext cx="634800" cy="4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333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ls</a:t>
            </a:r>
            <a:endParaRPr sz="2400"/>
          </a:p>
        </p:txBody>
      </p:sp>
      <p:sp>
        <p:nvSpPr>
          <p:cNvPr id="696" name="Google Shape;696;p43"/>
          <p:cNvSpPr txBox="1"/>
          <p:nvPr/>
        </p:nvSpPr>
        <p:spPr>
          <a:xfrm>
            <a:off x="3287900" y="4243100"/>
            <a:ext cx="634800" cy="4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333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head</a:t>
            </a:r>
            <a:endParaRPr sz="2400"/>
          </a:p>
        </p:txBody>
      </p:sp>
      <p:sp>
        <p:nvSpPr>
          <p:cNvPr id="697" name="Google Shape;697;p43"/>
          <p:cNvSpPr txBox="1"/>
          <p:nvPr/>
        </p:nvSpPr>
        <p:spPr>
          <a:xfrm>
            <a:off x="3897500" y="4243100"/>
            <a:ext cx="634800" cy="4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333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cat</a:t>
            </a:r>
            <a:endParaRPr sz="2400"/>
          </a:p>
        </p:txBody>
      </p:sp>
      <p:cxnSp>
        <p:nvCxnSpPr>
          <p:cNvPr id="698" name="Google Shape;698;p43"/>
          <p:cNvCxnSpPr/>
          <p:nvPr/>
        </p:nvCxnSpPr>
        <p:spPr>
          <a:xfrm>
            <a:off x="3715000" y="3999500"/>
            <a:ext cx="0" cy="289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99" name="Google Shape;699;p43"/>
          <p:cNvSpPr txBox="1"/>
          <p:nvPr/>
        </p:nvSpPr>
        <p:spPr>
          <a:xfrm>
            <a:off x="182867" y="5347867"/>
            <a:ext cx="972800" cy="4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333">
                <a:solidFill>
                  <a:srgbClr val="38761D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hi.txt</a:t>
            </a:r>
            <a:endParaRPr sz="2400">
              <a:solidFill>
                <a:srgbClr val="38761D"/>
              </a:solidFill>
            </a:endParaRPr>
          </a:p>
        </p:txBody>
      </p:sp>
      <p:grpSp>
        <p:nvGrpSpPr>
          <p:cNvPr id="700" name="Google Shape;700;p43"/>
          <p:cNvGrpSpPr/>
          <p:nvPr/>
        </p:nvGrpSpPr>
        <p:grpSpPr>
          <a:xfrm>
            <a:off x="1300468" y="5157500"/>
            <a:ext cx="901033" cy="726667"/>
            <a:chOff x="2118350" y="2420325"/>
            <a:chExt cx="675775" cy="545000"/>
          </a:xfrm>
        </p:grpSpPr>
        <p:pic>
          <p:nvPicPr>
            <p:cNvPr id="701" name="Google Shape;701;p4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18350" y="2420325"/>
              <a:ext cx="545000" cy="545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02" name="Google Shape;702;p43"/>
            <p:cNvSpPr txBox="1"/>
            <p:nvPr/>
          </p:nvSpPr>
          <p:spPr>
            <a:xfrm>
              <a:off x="2136525" y="2517351"/>
              <a:ext cx="657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en" sz="1333">
                  <a:solidFill>
                    <a:srgbClr val="38761D"/>
                  </a:solidFill>
                  <a:latin typeface="Consolas"/>
                  <a:ea typeface="Consolas"/>
                  <a:cs typeface="Consolas"/>
                  <a:sym typeface="Consolas"/>
                </a:rPr>
                <a:t>proj1</a:t>
              </a:r>
              <a:endParaRPr sz="1333"/>
            </a:p>
          </p:txBody>
        </p:sp>
      </p:grpSp>
      <p:sp>
        <p:nvSpPr>
          <p:cNvPr id="703" name="Google Shape;703;p43"/>
          <p:cNvSpPr txBox="1"/>
          <p:nvPr/>
        </p:nvSpPr>
        <p:spPr>
          <a:xfrm>
            <a:off x="1706867" y="6059067"/>
            <a:ext cx="1104400" cy="4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333">
                <a:solidFill>
                  <a:srgbClr val="38761D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data2.txt</a:t>
            </a:r>
            <a:endParaRPr sz="2400">
              <a:solidFill>
                <a:srgbClr val="38761D"/>
              </a:solidFill>
            </a:endParaRPr>
          </a:p>
        </p:txBody>
      </p:sp>
      <p:sp>
        <p:nvSpPr>
          <p:cNvPr id="704" name="Google Shape;704;p43"/>
          <p:cNvSpPr txBox="1"/>
          <p:nvPr/>
        </p:nvSpPr>
        <p:spPr>
          <a:xfrm>
            <a:off x="284467" y="6059067"/>
            <a:ext cx="1104400" cy="4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333">
                <a:solidFill>
                  <a:srgbClr val="38761D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data1.txt</a:t>
            </a:r>
            <a:endParaRPr sz="2400">
              <a:solidFill>
                <a:srgbClr val="38761D"/>
              </a:solidFill>
            </a:endParaRPr>
          </a:p>
        </p:txBody>
      </p:sp>
      <p:cxnSp>
        <p:nvCxnSpPr>
          <p:cNvPr id="705" name="Google Shape;705;p43"/>
          <p:cNvCxnSpPr>
            <a:stCxn id="686" idx="2"/>
            <a:endCxn id="699" idx="0"/>
          </p:cNvCxnSpPr>
          <p:nvPr/>
        </p:nvCxnSpPr>
        <p:spPr>
          <a:xfrm flipH="1">
            <a:off x="669400" y="4868167"/>
            <a:ext cx="689600" cy="479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6" name="Google Shape;706;p43"/>
          <p:cNvCxnSpPr>
            <a:stCxn id="686" idx="2"/>
          </p:cNvCxnSpPr>
          <p:nvPr/>
        </p:nvCxnSpPr>
        <p:spPr>
          <a:xfrm>
            <a:off x="1359000" y="4868167"/>
            <a:ext cx="344400" cy="31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7" name="Google Shape;707;p43"/>
          <p:cNvCxnSpPr/>
          <p:nvPr/>
        </p:nvCxnSpPr>
        <p:spPr>
          <a:xfrm flipH="1">
            <a:off x="836667" y="5929867"/>
            <a:ext cx="846400" cy="230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8" name="Google Shape;708;p43"/>
          <p:cNvCxnSpPr/>
          <p:nvPr/>
        </p:nvCxnSpPr>
        <p:spPr>
          <a:xfrm>
            <a:off x="1763100" y="5922068"/>
            <a:ext cx="496000" cy="238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09" name="Google Shape;709;p43"/>
          <p:cNvSpPr txBox="1"/>
          <p:nvPr/>
        </p:nvSpPr>
        <p:spPr>
          <a:xfrm>
            <a:off x="7010400" y="1378200"/>
            <a:ext cx="3782000" cy="6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2400" dirty="0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Imagine we are user “</a:t>
            </a:r>
            <a:r>
              <a:rPr lang="en" sz="2400" dirty="0" err="1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luke</a:t>
            </a:r>
            <a:r>
              <a:rPr lang="en" sz="2400" dirty="0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”</a:t>
            </a:r>
            <a:endParaRPr sz="2400" dirty="0"/>
          </a:p>
        </p:txBody>
      </p:sp>
      <p:sp>
        <p:nvSpPr>
          <p:cNvPr id="710" name="Google Shape;710;p43"/>
          <p:cNvSpPr txBox="1"/>
          <p:nvPr/>
        </p:nvSpPr>
        <p:spPr>
          <a:xfrm>
            <a:off x="7010400" y="2582633"/>
            <a:ext cx="4000000" cy="4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333" b="1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$ pwd</a:t>
            </a:r>
            <a:endParaRPr sz="1333" b="1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333" b="1">
                <a:solidFill>
                  <a:srgbClr val="38761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/home/luke</a:t>
            </a:r>
            <a:endParaRPr sz="1333" b="1">
              <a:solidFill>
                <a:srgbClr val="38761D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11" name="Google Shape;711;p43"/>
          <p:cNvSpPr txBox="1"/>
          <p:nvPr/>
        </p:nvSpPr>
        <p:spPr>
          <a:xfrm>
            <a:off x="7010400" y="3192233"/>
            <a:ext cx="4000000" cy="4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333" b="1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$ cd proj1</a:t>
            </a:r>
            <a:endParaRPr sz="1333" b="1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endParaRPr sz="1333" b="1">
              <a:solidFill>
                <a:srgbClr val="38761D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12" name="Google Shape;712;p43"/>
          <p:cNvSpPr txBox="1"/>
          <p:nvPr/>
        </p:nvSpPr>
        <p:spPr>
          <a:xfrm rot="-591">
            <a:off x="9275439" y="2435783"/>
            <a:ext cx="2326000" cy="6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2400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Where am I?</a:t>
            </a:r>
            <a:endParaRPr sz="2400"/>
          </a:p>
        </p:txBody>
      </p:sp>
      <p:sp>
        <p:nvSpPr>
          <p:cNvPr id="713" name="Google Shape;713;p43"/>
          <p:cNvSpPr txBox="1"/>
          <p:nvPr/>
        </p:nvSpPr>
        <p:spPr>
          <a:xfrm rot="-495">
            <a:off x="9275433" y="2943751"/>
            <a:ext cx="2776800" cy="6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2400" dirty="0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move to </a:t>
            </a:r>
            <a:r>
              <a:rPr lang="en" sz="2400" dirty="0" err="1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luke’s</a:t>
            </a:r>
            <a:r>
              <a:rPr lang="en" sz="2400" dirty="0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 “proj1” directory</a:t>
            </a:r>
            <a:endParaRPr sz="2400" dirty="0"/>
          </a:p>
        </p:txBody>
      </p:sp>
      <p:sp>
        <p:nvSpPr>
          <p:cNvPr id="714" name="Google Shape;714;p43"/>
          <p:cNvSpPr txBox="1"/>
          <p:nvPr/>
        </p:nvSpPr>
        <p:spPr>
          <a:xfrm>
            <a:off x="7010400" y="3700233"/>
            <a:ext cx="4000000" cy="4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333" b="1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$ pwd</a:t>
            </a:r>
            <a:endParaRPr sz="1333" b="1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333" b="1">
                <a:solidFill>
                  <a:srgbClr val="38761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/home/luke/proj1</a:t>
            </a:r>
            <a:endParaRPr sz="1333" b="1">
              <a:solidFill>
                <a:srgbClr val="38761D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15" name="Google Shape;715;p43"/>
          <p:cNvSpPr txBox="1"/>
          <p:nvPr/>
        </p:nvSpPr>
        <p:spPr>
          <a:xfrm rot="-591">
            <a:off x="9275439" y="3553383"/>
            <a:ext cx="2326000" cy="6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2400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Where am I?</a:t>
            </a:r>
            <a:endParaRPr sz="2400"/>
          </a:p>
        </p:txBody>
      </p:sp>
      <p:sp>
        <p:nvSpPr>
          <p:cNvPr id="716" name="Google Shape;716;p43"/>
          <p:cNvSpPr txBox="1"/>
          <p:nvPr/>
        </p:nvSpPr>
        <p:spPr>
          <a:xfrm>
            <a:off x="7010400" y="4411433"/>
            <a:ext cx="4000000" cy="4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333" b="1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$ cd ..</a:t>
            </a:r>
            <a:endParaRPr sz="1333" b="1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endParaRPr sz="1333" b="1">
              <a:solidFill>
                <a:srgbClr val="38761D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17" name="Google Shape;717;p43"/>
          <p:cNvSpPr txBox="1"/>
          <p:nvPr/>
        </p:nvSpPr>
        <p:spPr>
          <a:xfrm rot="-495">
            <a:off x="9275433" y="4162951"/>
            <a:ext cx="2776800" cy="6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2400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move back to luke’s home directory</a:t>
            </a:r>
            <a:endParaRPr sz="2400"/>
          </a:p>
        </p:txBody>
      </p:sp>
      <p:sp>
        <p:nvSpPr>
          <p:cNvPr id="718" name="Google Shape;718;p43"/>
          <p:cNvSpPr txBox="1"/>
          <p:nvPr/>
        </p:nvSpPr>
        <p:spPr>
          <a:xfrm>
            <a:off x="7010400" y="4919433"/>
            <a:ext cx="4000000" cy="4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333" b="1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$ pwd</a:t>
            </a:r>
            <a:endParaRPr sz="1333" b="1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333" b="1">
                <a:solidFill>
                  <a:srgbClr val="38761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/home/luke</a:t>
            </a:r>
            <a:endParaRPr sz="1333" b="1">
              <a:solidFill>
                <a:srgbClr val="38761D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19" name="Google Shape;719;p43"/>
          <p:cNvSpPr txBox="1"/>
          <p:nvPr/>
        </p:nvSpPr>
        <p:spPr>
          <a:xfrm rot="-591">
            <a:off x="9275439" y="4772583"/>
            <a:ext cx="2326000" cy="6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2400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Where am I?</a:t>
            </a:r>
            <a:endParaRPr sz="240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E387357-ADA2-AF4F-8169-55F52AF9E2FF}"/>
              </a:ext>
            </a:extLst>
          </p:cNvPr>
          <p:cNvSpPr txBox="1"/>
          <p:nvPr/>
        </p:nvSpPr>
        <p:spPr>
          <a:xfrm>
            <a:off x="11425594" y="107988"/>
            <a:ext cx="681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ARQ</a:t>
            </a:r>
          </a:p>
        </p:txBody>
      </p:sp>
    </p:spTree>
    <p:extLst>
      <p:ext uri="{BB962C8B-B14F-4D97-AF65-F5344CB8AC3E}">
        <p14:creationId xmlns:p14="http://schemas.microsoft.com/office/powerpoint/2010/main" val="17129061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44"/>
          <p:cNvSpPr txBox="1">
            <a:spLocks noGrp="1"/>
          </p:cNvSpPr>
          <p:nvPr>
            <p:ph type="title"/>
          </p:nvPr>
        </p:nvSpPr>
        <p:spPr>
          <a:xfrm>
            <a:off x="415600" y="453737"/>
            <a:ext cx="11360800" cy="1108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" sz="4000" dirty="0"/>
              <a:t>The </a:t>
            </a:r>
            <a:r>
              <a:rPr lang="en" sz="4000" dirty="0" err="1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mkdir</a:t>
            </a:r>
            <a:r>
              <a:rPr lang="en" sz="4000" dirty="0"/>
              <a:t> command (</a:t>
            </a:r>
            <a:r>
              <a:rPr lang="en" sz="4000" u="sng" dirty="0"/>
              <a:t>m</a:t>
            </a:r>
            <a:r>
              <a:rPr lang="en" sz="4000" dirty="0"/>
              <a:t>a</a:t>
            </a:r>
            <a:r>
              <a:rPr lang="en" sz="4000" u="sng" dirty="0"/>
              <a:t>k</a:t>
            </a:r>
            <a:r>
              <a:rPr lang="en" sz="4000" dirty="0"/>
              <a:t>e a new </a:t>
            </a:r>
            <a:r>
              <a:rPr lang="en" sz="4000" u="sng" dirty="0"/>
              <a:t>dir</a:t>
            </a:r>
            <a:r>
              <a:rPr lang="en" sz="4000" dirty="0"/>
              <a:t>ectory)</a:t>
            </a:r>
            <a:endParaRPr sz="4000" dirty="0"/>
          </a:p>
          <a:p>
            <a:endParaRPr sz="2400" dirty="0"/>
          </a:p>
        </p:txBody>
      </p:sp>
      <p:sp>
        <p:nvSpPr>
          <p:cNvPr id="725" name="Google Shape;725;p44"/>
          <p:cNvSpPr txBox="1"/>
          <p:nvPr/>
        </p:nvSpPr>
        <p:spPr>
          <a:xfrm>
            <a:off x="1117600" y="1378200"/>
            <a:ext cx="3782000" cy="6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2400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Example Unix file system (a “tree”)</a:t>
            </a:r>
            <a:endParaRPr sz="2400"/>
          </a:p>
        </p:txBody>
      </p:sp>
      <p:grpSp>
        <p:nvGrpSpPr>
          <p:cNvPr id="726" name="Google Shape;726;p44"/>
          <p:cNvGrpSpPr/>
          <p:nvPr/>
        </p:nvGrpSpPr>
        <p:grpSpPr>
          <a:xfrm>
            <a:off x="3332468" y="2211100"/>
            <a:ext cx="901033" cy="726667"/>
            <a:chOff x="2118350" y="2420325"/>
            <a:chExt cx="675775" cy="545000"/>
          </a:xfrm>
        </p:grpSpPr>
        <p:pic>
          <p:nvPicPr>
            <p:cNvPr id="727" name="Google Shape;727;p4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18350" y="2420325"/>
              <a:ext cx="545000" cy="545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28" name="Google Shape;728;p44"/>
            <p:cNvSpPr txBox="1"/>
            <p:nvPr/>
          </p:nvSpPr>
          <p:spPr>
            <a:xfrm>
              <a:off x="2136525" y="2517351"/>
              <a:ext cx="657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en" sz="1600">
                  <a:solidFill>
                    <a:srgbClr val="38761D"/>
                  </a:solidFill>
                  <a:latin typeface="Consolas"/>
                  <a:ea typeface="Consolas"/>
                  <a:cs typeface="Consolas"/>
                  <a:sym typeface="Consolas"/>
                </a:rPr>
                <a:t>root</a:t>
              </a:r>
              <a:endParaRPr sz="1600"/>
            </a:p>
          </p:txBody>
        </p:sp>
      </p:grpSp>
      <p:grpSp>
        <p:nvGrpSpPr>
          <p:cNvPr id="729" name="Google Shape;729;p44"/>
          <p:cNvGrpSpPr/>
          <p:nvPr/>
        </p:nvGrpSpPr>
        <p:grpSpPr>
          <a:xfrm>
            <a:off x="1605268" y="3227100"/>
            <a:ext cx="901033" cy="726667"/>
            <a:chOff x="2118350" y="2420325"/>
            <a:chExt cx="675775" cy="545000"/>
          </a:xfrm>
        </p:grpSpPr>
        <p:pic>
          <p:nvPicPr>
            <p:cNvPr id="730" name="Google Shape;730;p4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18350" y="2420325"/>
              <a:ext cx="545000" cy="545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31" name="Google Shape;731;p44"/>
            <p:cNvSpPr txBox="1"/>
            <p:nvPr/>
          </p:nvSpPr>
          <p:spPr>
            <a:xfrm>
              <a:off x="2136525" y="2517351"/>
              <a:ext cx="657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chemeClr val="dk1"/>
                </a:buClr>
                <a:buSzPts val="1100"/>
              </a:pPr>
              <a:r>
                <a:rPr lang="en" sz="1600">
                  <a:solidFill>
                    <a:srgbClr val="38761D"/>
                  </a:solidFill>
                  <a:latin typeface="Consolas"/>
                  <a:ea typeface="Consolas"/>
                  <a:cs typeface="Consolas"/>
                  <a:sym typeface="Consolas"/>
                </a:rPr>
                <a:t>home</a:t>
              </a:r>
              <a:endParaRPr sz="1600"/>
            </a:p>
          </p:txBody>
        </p:sp>
      </p:grpSp>
      <p:grpSp>
        <p:nvGrpSpPr>
          <p:cNvPr id="732" name="Google Shape;732;p44"/>
          <p:cNvGrpSpPr/>
          <p:nvPr/>
        </p:nvGrpSpPr>
        <p:grpSpPr>
          <a:xfrm>
            <a:off x="3332468" y="3227100"/>
            <a:ext cx="901033" cy="726667"/>
            <a:chOff x="2118350" y="2420325"/>
            <a:chExt cx="675775" cy="545000"/>
          </a:xfrm>
        </p:grpSpPr>
        <p:pic>
          <p:nvPicPr>
            <p:cNvPr id="733" name="Google Shape;733;p4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18350" y="2420325"/>
              <a:ext cx="545000" cy="545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34" name="Google Shape;734;p44"/>
            <p:cNvSpPr txBox="1"/>
            <p:nvPr/>
          </p:nvSpPr>
          <p:spPr>
            <a:xfrm>
              <a:off x="2136525" y="2517351"/>
              <a:ext cx="657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en" sz="1600">
                  <a:solidFill>
                    <a:srgbClr val="38761D"/>
                  </a:solidFill>
                  <a:latin typeface="Consolas"/>
                  <a:ea typeface="Consolas"/>
                  <a:cs typeface="Consolas"/>
                  <a:sym typeface="Consolas"/>
                </a:rPr>
                <a:t>bin</a:t>
              </a:r>
              <a:endParaRPr sz="1600"/>
            </a:p>
          </p:txBody>
        </p:sp>
      </p:grpSp>
      <p:grpSp>
        <p:nvGrpSpPr>
          <p:cNvPr id="735" name="Google Shape;735;p44"/>
          <p:cNvGrpSpPr/>
          <p:nvPr/>
        </p:nvGrpSpPr>
        <p:grpSpPr>
          <a:xfrm>
            <a:off x="4348468" y="3227100"/>
            <a:ext cx="901033" cy="726667"/>
            <a:chOff x="2118350" y="2420325"/>
            <a:chExt cx="675775" cy="545000"/>
          </a:xfrm>
        </p:grpSpPr>
        <p:pic>
          <p:nvPicPr>
            <p:cNvPr id="736" name="Google Shape;736;p4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18350" y="2420325"/>
              <a:ext cx="545000" cy="545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37" name="Google Shape;737;p44"/>
            <p:cNvSpPr txBox="1"/>
            <p:nvPr/>
          </p:nvSpPr>
          <p:spPr>
            <a:xfrm>
              <a:off x="2136525" y="2517351"/>
              <a:ext cx="657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en" sz="1600">
                  <a:solidFill>
                    <a:srgbClr val="38761D"/>
                  </a:solidFill>
                  <a:latin typeface="Consolas"/>
                  <a:ea typeface="Consolas"/>
                  <a:cs typeface="Consolas"/>
                  <a:sym typeface="Consolas"/>
                </a:rPr>
                <a:t>vol</a:t>
              </a:r>
              <a:endParaRPr sz="1600"/>
            </a:p>
          </p:txBody>
        </p:sp>
      </p:grpSp>
      <p:cxnSp>
        <p:nvCxnSpPr>
          <p:cNvPr id="738" name="Google Shape;738;p44"/>
          <p:cNvCxnSpPr>
            <a:stCxn id="730" idx="0"/>
            <a:endCxn id="727" idx="2"/>
          </p:cNvCxnSpPr>
          <p:nvPr/>
        </p:nvCxnSpPr>
        <p:spPr>
          <a:xfrm rot="10800000" flipH="1">
            <a:off x="1968600" y="2937900"/>
            <a:ext cx="1727200" cy="289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39" name="Google Shape;739;p44"/>
          <p:cNvCxnSpPr/>
          <p:nvPr/>
        </p:nvCxnSpPr>
        <p:spPr>
          <a:xfrm>
            <a:off x="3695800" y="2937900"/>
            <a:ext cx="0" cy="289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40" name="Google Shape;740;p44"/>
          <p:cNvCxnSpPr/>
          <p:nvPr/>
        </p:nvCxnSpPr>
        <p:spPr>
          <a:xfrm>
            <a:off x="3695800" y="2937767"/>
            <a:ext cx="1016000" cy="289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41" name="Google Shape;741;p44"/>
          <p:cNvCxnSpPr>
            <a:endCxn id="742" idx="0"/>
          </p:cNvCxnSpPr>
          <p:nvPr/>
        </p:nvCxnSpPr>
        <p:spPr>
          <a:xfrm flipH="1">
            <a:off x="1359000" y="3999500"/>
            <a:ext cx="527200" cy="142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43" name="Google Shape;743;p44"/>
          <p:cNvCxnSpPr>
            <a:endCxn id="744" idx="0"/>
          </p:cNvCxnSpPr>
          <p:nvPr/>
        </p:nvCxnSpPr>
        <p:spPr>
          <a:xfrm>
            <a:off x="1891400" y="4007900"/>
            <a:ext cx="382000" cy="13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45" name="Google Shape;745;p44"/>
          <p:cNvGrpSpPr/>
          <p:nvPr/>
        </p:nvGrpSpPr>
        <p:grpSpPr>
          <a:xfrm>
            <a:off x="995668" y="4141500"/>
            <a:ext cx="901033" cy="726667"/>
            <a:chOff x="2118350" y="2420325"/>
            <a:chExt cx="675775" cy="545000"/>
          </a:xfrm>
        </p:grpSpPr>
        <p:pic>
          <p:nvPicPr>
            <p:cNvPr id="742" name="Google Shape;742;p4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18350" y="2420325"/>
              <a:ext cx="545000" cy="545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46" name="Google Shape;746;p44"/>
            <p:cNvSpPr txBox="1"/>
            <p:nvPr/>
          </p:nvSpPr>
          <p:spPr>
            <a:xfrm>
              <a:off x="2136525" y="2517351"/>
              <a:ext cx="657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en" sz="1333">
                  <a:solidFill>
                    <a:srgbClr val="38761D"/>
                  </a:solidFill>
                  <a:latin typeface="Consolas"/>
                  <a:ea typeface="Consolas"/>
                  <a:cs typeface="Consolas"/>
                  <a:sym typeface="Consolas"/>
                </a:rPr>
                <a:t>luke</a:t>
              </a:r>
              <a:endParaRPr sz="1333"/>
            </a:p>
          </p:txBody>
        </p:sp>
      </p:grpSp>
      <p:grpSp>
        <p:nvGrpSpPr>
          <p:cNvPr id="747" name="Google Shape;747;p44"/>
          <p:cNvGrpSpPr/>
          <p:nvPr/>
        </p:nvGrpSpPr>
        <p:grpSpPr>
          <a:xfrm>
            <a:off x="1910068" y="4141500"/>
            <a:ext cx="901033" cy="726667"/>
            <a:chOff x="2118350" y="2420325"/>
            <a:chExt cx="675775" cy="545000"/>
          </a:xfrm>
        </p:grpSpPr>
        <p:pic>
          <p:nvPicPr>
            <p:cNvPr id="744" name="Google Shape;744;p4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18350" y="2420325"/>
              <a:ext cx="545000" cy="545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48" name="Google Shape;748;p44"/>
            <p:cNvSpPr txBox="1"/>
            <p:nvPr/>
          </p:nvSpPr>
          <p:spPr>
            <a:xfrm>
              <a:off x="2136525" y="2517351"/>
              <a:ext cx="657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en" sz="1333">
                  <a:solidFill>
                    <a:srgbClr val="38761D"/>
                  </a:solidFill>
                  <a:latin typeface="Consolas"/>
                  <a:ea typeface="Consolas"/>
                  <a:cs typeface="Consolas"/>
                  <a:sym typeface="Consolas"/>
                </a:rPr>
                <a:t>leia</a:t>
              </a:r>
              <a:endParaRPr sz="1333"/>
            </a:p>
          </p:txBody>
        </p:sp>
      </p:grpSp>
      <p:cxnSp>
        <p:nvCxnSpPr>
          <p:cNvPr id="749" name="Google Shape;749;p44"/>
          <p:cNvCxnSpPr/>
          <p:nvPr/>
        </p:nvCxnSpPr>
        <p:spPr>
          <a:xfrm flipH="1">
            <a:off x="3187800" y="3999500"/>
            <a:ext cx="527200" cy="142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50" name="Google Shape;750;p44"/>
          <p:cNvCxnSpPr/>
          <p:nvPr/>
        </p:nvCxnSpPr>
        <p:spPr>
          <a:xfrm>
            <a:off x="3720200" y="4007900"/>
            <a:ext cx="382000" cy="13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51" name="Google Shape;751;p44"/>
          <p:cNvSpPr txBox="1"/>
          <p:nvPr/>
        </p:nvSpPr>
        <p:spPr>
          <a:xfrm>
            <a:off x="2881500" y="4243100"/>
            <a:ext cx="634800" cy="4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333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ls</a:t>
            </a:r>
            <a:endParaRPr sz="2400"/>
          </a:p>
        </p:txBody>
      </p:sp>
      <p:sp>
        <p:nvSpPr>
          <p:cNvPr id="752" name="Google Shape;752;p44"/>
          <p:cNvSpPr txBox="1"/>
          <p:nvPr/>
        </p:nvSpPr>
        <p:spPr>
          <a:xfrm>
            <a:off x="3287900" y="4243100"/>
            <a:ext cx="634800" cy="4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333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head</a:t>
            </a:r>
            <a:endParaRPr sz="2400"/>
          </a:p>
        </p:txBody>
      </p:sp>
      <p:sp>
        <p:nvSpPr>
          <p:cNvPr id="753" name="Google Shape;753;p44"/>
          <p:cNvSpPr txBox="1"/>
          <p:nvPr/>
        </p:nvSpPr>
        <p:spPr>
          <a:xfrm>
            <a:off x="3897500" y="4243100"/>
            <a:ext cx="634800" cy="4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333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cat</a:t>
            </a:r>
            <a:endParaRPr sz="2400"/>
          </a:p>
        </p:txBody>
      </p:sp>
      <p:cxnSp>
        <p:nvCxnSpPr>
          <p:cNvPr id="754" name="Google Shape;754;p44"/>
          <p:cNvCxnSpPr/>
          <p:nvPr/>
        </p:nvCxnSpPr>
        <p:spPr>
          <a:xfrm>
            <a:off x="3715000" y="3999500"/>
            <a:ext cx="0" cy="289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55" name="Google Shape;755;p44"/>
          <p:cNvSpPr txBox="1"/>
          <p:nvPr/>
        </p:nvSpPr>
        <p:spPr>
          <a:xfrm>
            <a:off x="182867" y="5347867"/>
            <a:ext cx="972800" cy="4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333">
                <a:solidFill>
                  <a:srgbClr val="38761D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hi.txt</a:t>
            </a:r>
            <a:endParaRPr sz="2400">
              <a:solidFill>
                <a:srgbClr val="38761D"/>
              </a:solidFill>
            </a:endParaRPr>
          </a:p>
        </p:txBody>
      </p:sp>
      <p:grpSp>
        <p:nvGrpSpPr>
          <p:cNvPr id="756" name="Google Shape;756;p44"/>
          <p:cNvGrpSpPr/>
          <p:nvPr/>
        </p:nvGrpSpPr>
        <p:grpSpPr>
          <a:xfrm>
            <a:off x="1300468" y="5157500"/>
            <a:ext cx="901033" cy="726667"/>
            <a:chOff x="2118350" y="2420325"/>
            <a:chExt cx="675775" cy="545000"/>
          </a:xfrm>
        </p:grpSpPr>
        <p:pic>
          <p:nvPicPr>
            <p:cNvPr id="757" name="Google Shape;757;p4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18350" y="2420325"/>
              <a:ext cx="545000" cy="545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58" name="Google Shape;758;p44"/>
            <p:cNvSpPr txBox="1"/>
            <p:nvPr/>
          </p:nvSpPr>
          <p:spPr>
            <a:xfrm>
              <a:off x="2136525" y="2517351"/>
              <a:ext cx="657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en" sz="1333">
                  <a:solidFill>
                    <a:srgbClr val="38761D"/>
                  </a:solidFill>
                  <a:latin typeface="Consolas"/>
                  <a:ea typeface="Consolas"/>
                  <a:cs typeface="Consolas"/>
                  <a:sym typeface="Consolas"/>
                </a:rPr>
                <a:t>proj1</a:t>
              </a:r>
              <a:endParaRPr sz="1333"/>
            </a:p>
          </p:txBody>
        </p:sp>
      </p:grpSp>
      <p:sp>
        <p:nvSpPr>
          <p:cNvPr id="759" name="Google Shape;759;p44"/>
          <p:cNvSpPr txBox="1"/>
          <p:nvPr/>
        </p:nvSpPr>
        <p:spPr>
          <a:xfrm>
            <a:off x="1706867" y="6059067"/>
            <a:ext cx="1104400" cy="4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333">
                <a:solidFill>
                  <a:srgbClr val="38761D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data2.txt</a:t>
            </a:r>
            <a:endParaRPr sz="2400">
              <a:solidFill>
                <a:srgbClr val="38761D"/>
              </a:solidFill>
            </a:endParaRPr>
          </a:p>
        </p:txBody>
      </p:sp>
      <p:sp>
        <p:nvSpPr>
          <p:cNvPr id="760" name="Google Shape;760;p44"/>
          <p:cNvSpPr txBox="1"/>
          <p:nvPr/>
        </p:nvSpPr>
        <p:spPr>
          <a:xfrm>
            <a:off x="284467" y="6059067"/>
            <a:ext cx="1104400" cy="4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333">
                <a:solidFill>
                  <a:srgbClr val="38761D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data1.txt</a:t>
            </a:r>
            <a:endParaRPr sz="2400">
              <a:solidFill>
                <a:srgbClr val="38761D"/>
              </a:solidFill>
            </a:endParaRPr>
          </a:p>
        </p:txBody>
      </p:sp>
      <p:cxnSp>
        <p:nvCxnSpPr>
          <p:cNvPr id="761" name="Google Shape;761;p44"/>
          <p:cNvCxnSpPr>
            <a:stCxn id="742" idx="2"/>
            <a:endCxn id="755" idx="0"/>
          </p:cNvCxnSpPr>
          <p:nvPr/>
        </p:nvCxnSpPr>
        <p:spPr>
          <a:xfrm flipH="1">
            <a:off x="669400" y="4868167"/>
            <a:ext cx="689600" cy="479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62" name="Google Shape;762;p44"/>
          <p:cNvCxnSpPr>
            <a:stCxn id="742" idx="2"/>
          </p:cNvCxnSpPr>
          <p:nvPr/>
        </p:nvCxnSpPr>
        <p:spPr>
          <a:xfrm>
            <a:off x="1359000" y="4868167"/>
            <a:ext cx="344400" cy="31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63" name="Google Shape;763;p44"/>
          <p:cNvCxnSpPr/>
          <p:nvPr/>
        </p:nvCxnSpPr>
        <p:spPr>
          <a:xfrm flipH="1">
            <a:off x="836667" y="5929867"/>
            <a:ext cx="846400" cy="230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64" name="Google Shape;764;p44"/>
          <p:cNvCxnSpPr/>
          <p:nvPr/>
        </p:nvCxnSpPr>
        <p:spPr>
          <a:xfrm>
            <a:off x="1763100" y="5922068"/>
            <a:ext cx="496000" cy="238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65" name="Google Shape;765;p44"/>
          <p:cNvSpPr txBox="1"/>
          <p:nvPr/>
        </p:nvSpPr>
        <p:spPr>
          <a:xfrm>
            <a:off x="7010400" y="1378200"/>
            <a:ext cx="3782000" cy="6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2400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Image we are user “luke”</a:t>
            </a:r>
            <a:endParaRPr sz="2400"/>
          </a:p>
        </p:txBody>
      </p:sp>
      <p:sp>
        <p:nvSpPr>
          <p:cNvPr id="766" name="Google Shape;766;p44"/>
          <p:cNvSpPr txBox="1"/>
          <p:nvPr/>
        </p:nvSpPr>
        <p:spPr>
          <a:xfrm>
            <a:off x="7010400" y="2582633"/>
            <a:ext cx="4000000" cy="4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333" b="1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$ pwd</a:t>
            </a:r>
            <a:endParaRPr sz="1333" b="1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333" b="1">
                <a:solidFill>
                  <a:srgbClr val="38761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/usr/luke</a:t>
            </a:r>
            <a:endParaRPr sz="1333" b="1">
              <a:solidFill>
                <a:srgbClr val="38761D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67" name="Google Shape;767;p44"/>
          <p:cNvSpPr txBox="1"/>
          <p:nvPr/>
        </p:nvSpPr>
        <p:spPr>
          <a:xfrm>
            <a:off x="7010400" y="3192233"/>
            <a:ext cx="4000000" cy="4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333" b="1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$ ls</a:t>
            </a:r>
            <a:endParaRPr sz="1333" b="1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333" b="1">
                <a:solidFill>
                  <a:srgbClr val="38761D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Hi.txt proj1</a:t>
            </a:r>
            <a:endParaRPr sz="1333" b="1">
              <a:solidFill>
                <a:srgbClr val="38761D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68" name="Google Shape;768;p44"/>
          <p:cNvSpPr txBox="1"/>
          <p:nvPr/>
        </p:nvSpPr>
        <p:spPr>
          <a:xfrm rot="-591">
            <a:off x="9275439" y="2435783"/>
            <a:ext cx="2326000" cy="6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Where am I?</a:t>
            </a:r>
            <a:endParaRPr dirty="0"/>
          </a:p>
        </p:txBody>
      </p:sp>
      <p:sp>
        <p:nvSpPr>
          <p:cNvPr id="769" name="Google Shape;769;p44"/>
          <p:cNvSpPr txBox="1"/>
          <p:nvPr/>
        </p:nvSpPr>
        <p:spPr>
          <a:xfrm rot="-495">
            <a:off x="9261526" y="3027533"/>
            <a:ext cx="2776800" cy="6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List </a:t>
            </a:r>
            <a:r>
              <a:rPr lang="en" dirty="0" err="1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luke’s</a:t>
            </a:r>
            <a:r>
              <a:rPr lang="en" dirty="0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 home directory</a:t>
            </a:r>
            <a:endParaRPr dirty="0"/>
          </a:p>
        </p:txBody>
      </p:sp>
      <p:sp>
        <p:nvSpPr>
          <p:cNvPr id="770" name="Google Shape;770;p44"/>
          <p:cNvSpPr txBox="1"/>
          <p:nvPr/>
        </p:nvSpPr>
        <p:spPr>
          <a:xfrm>
            <a:off x="7010400" y="3700233"/>
            <a:ext cx="4000000" cy="4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333" b="1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$ cd proj1</a:t>
            </a:r>
            <a:endParaRPr sz="1333" b="1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endParaRPr sz="1333" b="1">
              <a:solidFill>
                <a:srgbClr val="38761D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71" name="Google Shape;771;p44"/>
          <p:cNvSpPr txBox="1"/>
          <p:nvPr/>
        </p:nvSpPr>
        <p:spPr>
          <a:xfrm rot="-517">
            <a:off x="9275430" y="3648586"/>
            <a:ext cx="2660800" cy="6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Move to the “proj1” directory</a:t>
            </a:r>
            <a:endParaRPr dirty="0"/>
          </a:p>
        </p:txBody>
      </p:sp>
      <p:grpSp>
        <p:nvGrpSpPr>
          <p:cNvPr id="772" name="Google Shape;772;p44"/>
          <p:cNvGrpSpPr/>
          <p:nvPr/>
        </p:nvGrpSpPr>
        <p:grpSpPr>
          <a:xfrm>
            <a:off x="7010401" y="4411434"/>
            <a:ext cx="5041828" cy="658199"/>
            <a:chOff x="5257800" y="3308575"/>
            <a:chExt cx="3781371" cy="493649"/>
          </a:xfrm>
        </p:grpSpPr>
        <p:sp>
          <p:nvSpPr>
            <p:cNvPr id="773" name="Google Shape;773;p44"/>
            <p:cNvSpPr txBox="1"/>
            <p:nvPr/>
          </p:nvSpPr>
          <p:spPr>
            <a:xfrm>
              <a:off x="5257800" y="3308575"/>
              <a:ext cx="3000000" cy="35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en" sz="1333" b="1">
                  <a:solidFill>
                    <a:srgbClr val="333333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$ mkdir data </a:t>
              </a:r>
              <a:endParaRPr sz="1333" b="1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endParaRPr>
            </a:p>
            <a:p>
              <a:endParaRPr sz="1333" b="1">
                <a:solidFill>
                  <a:srgbClr val="38761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774" name="Google Shape;774;p44"/>
            <p:cNvSpPr txBox="1"/>
            <p:nvPr/>
          </p:nvSpPr>
          <p:spPr>
            <a:xfrm rot="21599505">
              <a:off x="6956571" y="3308724"/>
              <a:ext cx="2082600" cy="49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en" dirty="0">
                  <a:solidFill>
                    <a:srgbClr val="38761D"/>
                  </a:solidFill>
                  <a:highlight>
                    <a:schemeClr val="lt1"/>
                  </a:highlight>
                  <a:latin typeface="Economica"/>
                  <a:ea typeface="Economica"/>
                  <a:cs typeface="Economica"/>
                  <a:sym typeface="Economica"/>
                </a:rPr>
                <a:t>Make a new “data” directory in proj1</a:t>
              </a:r>
              <a:endParaRPr dirty="0"/>
            </a:p>
          </p:txBody>
        </p:sp>
      </p:grpSp>
      <p:grpSp>
        <p:nvGrpSpPr>
          <p:cNvPr id="775" name="Google Shape;775;p44"/>
          <p:cNvGrpSpPr/>
          <p:nvPr/>
        </p:nvGrpSpPr>
        <p:grpSpPr>
          <a:xfrm>
            <a:off x="1808801" y="5868700"/>
            <a:ext cx="2119900" cy="726667"/>
            <a:chOff x="1356600" y="4401525"/>
            <a:chExt cx="1589925" cy="545000"/>
          </a:xfrm>
        </p:grpSpPr>
        <p:grpSp>
          <p:nvGrpSpPr>
            <p:cNvPr id="776" name="Google Shape;776;p44"/>
            <p:cNvGrpSpPr/>
            <p:nvPr/>
          </p:nvGrpSpPr>
          <p:grpSpPr>
            <a:xfrm>
              <a:off x="2270750" y="4401525"/>
              <a:ext cx="675775" cy="545000"/>
              <a:chOff x="2118350" y="2420325"/>
              <a:chExt cx="675775" cy="545000"/>
            </a:xfrm>
          </p:grpSpPr>
          <p:pic>
            <p:nvPicPr>
              <p:cNvPr id="777" name="Google Shape;777;p44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2118350" y="2420325"/>
                <a:ext cx="545000" cy="5450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778" name="Google Shape;778;p44"/>
              <p:cNvSpPr txBox="1"/>
              <p:nvPr/>
            </p:nvSpPr>
            <p:spPr>
              <a:xfrm>
                <a:off x="2136525" y="2517351"/>
                <a:ext cx="6576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r>
                  <a:rPr lang="en" sz="1333">
                    <a:solidFill>
                      <a:srgbClr val="38761D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data</a:t>
                </a:r>
                <a:endParaRPr sz="1333"/>
              </a:p>
            </p:txBody>
          </p:sp>
        </p:grpSp>
        <p:cxnSp>
          <p:nvCxnSpPr>
            <p:cNvPr id="779" name="Google Shape;779;p44"/>
            <p:cNvCxnSpPr/>
            <p:nvPr/>
          </p:nvCxnSpPr>
          <p:spPr>
            <a:xfrm>
              <a:off x="1356600" y="4447050"/>
              <a:ext cx="871200" cy="173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DC632F78-9D59-ED41-8F38-13E58337FF82}"/>
              </a:ext>
            </a:extLst>
          </p:cNvPr>
          <p:cNvSpPr txBox="1"/>
          <p:nvPr/>
        </p:nvSpPr>
        <p:spPr>
          <a:xfrm>
            <a:off x="11425594" y="107988"/>
            <a:ext cx="681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ARQ</a:t>
            </a:r>
          </a:p>
        </p:txBody>
      </p:sp>
    </p:spTree>
    <p:extLst>
      <p:ext uri="{BB962C8B-B14F-4D97-AF65-F5344CB8AC3E}">
        <p14:creationId xmlns:p14="http://schemas.microsoft.com/office/powerpoint/2010/main" val="3300863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45"/>
          <p:cNvSpPr txBox="1">
            <a:spLocks noGrp="1"/>
          </p:cNvSpPr>
          <p:nvPr>
            <p:ph type="title"/>
          </p:nvPr>
        </p:nvSpPr>
        <p:spPr>
          <a:xfrm>
            <a:off x="415600" y="435119"/>
            <a:ext cx="11360800" cy="1108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" sz="4800" dirty="0"/>
              <a:t>The </a:t>
            </a:r>
            <a:r>
              <a:rPr lang="en" sz="4800" dirty="0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touch</a:t>
            </a:r>
            <a:r>
              <a:rPr lang="en" sz="4800" dirty="0"/>
              <a:t> command (create an empty file)</a:t>
            </a:r>
            <a:endParaRPr sz="4800" dirty="0"/>
          </a:p>
          <a:p>
            <a:endParaRPr sz="2400" dirty="0"/>
          </a:p>
        </p:txBody>
      </p:sp>
      <p:sp>
        <p:nvSpPr>
          <p:cNvPr id="785" name="Google Shape;785;p45"/>
          <p:cNvSpPr txBox="1"/>
          <p:nvPr/>
        </p:nvSpPr>
        <p:spPr>
          <a:xfrm>
            <a:off x="1117600" y="1378200"/>
            <a:ext cx="3782000" cy="6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2400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Example Unix file system (a “tree”)</a:t>
            </a:r>
            <a:endParaRPr sz="2400"/>
          </a:p>
        </p:txBody>
      </p:sp>
      <p:grpSp>
        <p:nvGrpSpPr>
          <p:cNvPr id="786" name="Google Shape;786;p45"/>
          <p:cNvGrpSpPr/>
          <p:nvPr/>
        </p:nvGrpSpPr>
        <p:grpSpPr>
          <a:xfrm>
            <a:off x="3332468" y="2211100"/>
            <a:ext cx="901033" cy="726667"/>
            <a:chOff x="2118350" y="2420325"/>
            <a:chExt cx="675775" cy="545000"/>
          </a:xfrm>
        </p:grpSpPr>
        <p:pic>
          <p:nvPicPr>
            <p:cNvPr id="787" name="Google Shape;787;p4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18350" y="2420325"/>
              <a:ext cx="545000" cy="545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88" name="Google Shape;788;p45"/>
            <p:cNvSpPr txBox="1"/>
            <p:nvPr/>
          </p:nvSpPr>
          <p:spPr>
            <a:xfrm>
              <a:off x="2136525" y="2517351"/>
              <a:ext cx="657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en" sz="1600">
                  <a:solidFill>
                    <a:srgbClr val="38761D"/>
                  </a:solidFill>
                  <a:latin typeface="Consolas"/>
                  <a:ea typeface="Consolas"/>
                  <a:cs typeface="Consolas"/>
                  <a:sym typeface="Consolas"/>
                </a:rPr>
                <a:t>root</a:t>
              </a:r>
              <a:endParaRPr sz="1600"/>
            </a:p>
          </p:txBody>
        </p:sp>
      </p:grpSp>
      <p:grpSp>
        <p:nvGrpSpPr>
          <p:cNvPr id="789" name="Google Shape;789;p45"/>
          <p:cNvGrpSpPr/>
          <p:nvPr/>
        </p:nvGrpSpPr>
        <p:grpSpPr>
          <a:xfrm>
            <a:off x="1605268" y="3227100"/>
            <a:ext cx="901033" cy="726667"/>
            <a:chOff x="2118350" y="2420325"/>
            <a:chExt cx="675775" cy="545000"/>
          </a:xfrm>
        </p:grpSpPr>
        <p:pic>
          <p:nvPicPr>
            <p:cNvPr id="790" name="Google Shape;790;p4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18350" y="2420325"/>
              <a:ext cx="545000" cy="545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91" name="Google Shape;791;p45"/>
            <p:cNvSpPr txBox="1"/>
            <p:nvPr/>
          </p:nvSpPr>
          <p:spPr>
            <a:xfrm>
              <a:off x="2136525" y="2517351"/>
              <a:ext cx="657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chemeClr val="dk1"/>
                </a:buClr>
                <a:buSzPts val="1100"/>
              </a:pPr>
              <a:r>
                <a:rPr lang="en" sz="1600">
                  <a:solidFill>
                    <a:srgbClr val="38761D"/>
                  </a:solidFill>
                  <a:latin typeface="Consolas"/>
                  <a:ea typeface="Consolas"/>
                  <a:cs typeface="Consolas"/>
                  <a:sym typeface="Consolas"/>
                </a:rPr>
                <a:t>home</a:t>
              </a:r>
              <a:endParaRPr sz="1600"/>
            </a:p>
          </p:txBody>
        </p:sp>
      </p:grpSp>
      <p:grpSp>
        <p:nvGrpSpPr>
          <p:cNvPr id="792" name="Google Shape;792;p45"/>
          <p:cNvGrpSpPr/>
          <p:nvPr/>
        </p:nvGrpSpPr>
        <p:grpSpPr>
          <a:xfrm>
            <a:off x="3332468" y="3227100"/>
            <a:ext cx="901033" cy="726667"/>
            <a:chOff x="2118350" y="2420325"/>
            <a:chExt cx="675775" cy="545000"/>
          </a:xfrm>
        </p:grpSpPr>
        <p:pic>
          <p:nvPicPr>
            <p:cNvPr id="793" name="Google Shape;793;p4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18350" y="2420325"/>
              <a:ext cx="545000" cy="545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94" name="Google Shape;794;p45"/>
            <p:cNvSpPr txBox="1"/>
            <p:nvPr/>
          </p:nvSpPr>
          <p:spPr>
            <a:xfrm>
              <a:off x="2136525" y="2517351"/>
              <a:ext cx="657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en" sz="1600">
                  <a:solidFill>
                    <a:srgbClr val="38761D"/>
                  </a:solidFill>
                  <a:latin typeface="Consolas"/>
                  <a:ea typeface="Consolas"/>
                  <a:cs typeface="Consolas"/>
                  <a:sym typeface="Consolas"/>
                </a:rPr>
                <a:t>bin</a:t>
              </a:r>
              <a:endParaRPr sz="1600"/>
            </a:p>
          </p:txBody>
        </p:sp>
      </p:grpSp>
      <p:grpSp>
        <p:nvGrpSpPr>
          <p:cNvPr id="795" name="Google Shape;795;p45"/>
          <p:cNvGrpSpPr/>
          <p:nvPr/>
        </p:nvGrpSpPr>
        <p:grpSpPr>
          <a:xfrm>
            <a:off x="4348468" y="3227100"/>
            <a:ext cx="901033" cy="726667"/>
            <a:chOff x="2118350" y="2420325"/>
            <a:chExt cx="675775" cy="545000"/>
          </a:xfrm>
        </p:grpSpPr>
        <p:pic>
          <p:nvPicPr>
            <p:cNvPr id="796" name="Google Shape;796;p4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18350" y="2420325"/>
              <a:ext cx="545000" cy="545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97" name="Google Shape;797;p45"/>
            <p:cNvSpPr txBox="1"/>
            <p:nvPr/>
          </p:nvSpPr>
          <p:spPr>
            <a:xfrm>
              <a:off x="2136525" y="2517351"/>
              <a:ext cx="657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en" sz="1600">
                  <a:solidFill>
                    <a:srgbClr val="38761D"/>
                  </a:solidFill>
                  <a:latin typeface="Consolas"/>
                  <a:ea typeface="Consolas"/>
                  <a:cs typeface="Consolas"/>
                  <a:sym typeface="Consolas"/>
                </a:rPr>
                <a:t>vol</a:t>
              </a:r>
              <a:endParaRPr sz="1600"/>
            </a:p>
          </p:txBody>
        </p:sp>
      </p:grpSp>
      <p:cxnSp>
        <p:nvCxnSpPr>
          <p:cNvPr id="798" name="Google Shape;798;p45"/>
          <p:cNvCxnSpPr>
            <a:stCxn id="790" idx="0"/>
            <a:endCxn id="787" idx="2"/>
          </p:cNvCxnSpPr>
          <p:nvPr/>
        </p:nvCxnSpPr>
        <p:spPr>
          <a:xfrm rot="10800000" flipH="1">
            <a:off x="1968600" y="2937900"/>
            <a:ext cx="1727200" cy="289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99" name="Google Shape;799;p45"/>
          <p:cNvCxnSpPr/>
          <p:nvPr/>
        </p:nvCxnSpPr>
        <p:spPr>
          <a:xfrm>
            <a:off x="3695800" y="2937900"/>
            <a:ext cx="0" cy="289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00" name="Google Shape;800;p45"/>
          <p:cNvCxnSpPr/>
          <p:nvPr/>
        </p:nvCxnSpPr>
        <p:spPr>
          <a:xfrm>
            <a:off x="3695800" y="2937767"/>
            <a:ext cx="1016000" cy="289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01" name="Google Shape;801;p45"/>
          <p:cNvCxnSpPr>
            <a:endCxn id="802" idx="0"/>
          </p:cNvCxnSpPr>
          <p:nvPr/>
        </p:nvCxnSpPr>
        <p:spPr>
          <a:xfrm flipH="1">
            <a:off x="1359000" y="3999500"/>
            <a:ext cx="527200" cy="142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03" name="Google Shape;803;p45"/>
          <p:cNvCxnSpPr>
            <a:endCxn id="804" idx="0"/>
          </p:cNvCxnSpPr>
          <p:nvPr/>
        </p:nvCxnSpPr>
        <p:spPr>
          <a:xfrm>
            <a:off x="1891400" y="4007900"/>
            <a:ext cx="382000" cy="13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05" name="Google Shape;805;p45"/>
          <p:cNvGrpSpPr/>
          <p:nvPr/>
        </p:nvGrpSpPr>
        <p:grpSpPr>
          <a:xfrm>
            <a:off x="995668" y="4141500"/>
            <a:ext cx="901033" cy="726667"/>
            <a:chOff x="2118350" y="2420325"/>
            <a:chExt cx="675775" cy="545000"/>
          </a:xfrm>
        </p:grpSpPr>
        <p:pic>
          <p:nvPicPr>
            <p:cNvPr id="802" name="Google Shape;802;p4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18350" y="2420325"/>
              <a:ext cx="545000" cy="545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06" name="Google Shape;806;p45"/>
            <p:cNvSpPr txBox="1"/>
            <p:nvPr/>
          </p:nvSpPr>
          <p:spPr>
            <a:xfrm>
              <a:off x="2136525" y="2517351"/>
              <a:ext cx="657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en" sz="1333">
                  <a:solidFill>
                    <a:srgbClr val="38761D"/>
                  </a:solidFill>
                  <a:latin typeface="Consolas"/>
                  <a:ea typeface="Consolas"/>
                  <a:cs typeface="Consolas"/>
                  <a:sym typeface="Consolas"/>
                </a:rPr>
                <a:t>luke</a:t>
              </a:r>
              <a:endParaRPr sz="1333"/>
            </a:p>
          </p:txBody>
        </p:sp>
      </p:grpSp>
      <p:grpSp>
        <p:nvGrpSpPr>
          <p:cNvPr id="807" name="Google Shape;807;p45"/>
          <p:cNvGrpSpPr/>
          <p:nvPr/>
        </p:nvGrpSpPr>
        <p:grpSpPr>
          <a:xfrm>
            <a:off x="1910068" y="4141500"/>
            <a:ext cx="901033" cy="726667"/>
            <a:chOff x="2118350" y="2420325"/>
            <a:chExt cx="675775" cy="545000"/>
          </a:xfrm>
        </p:grpSpPr>
        <p:pic>
          <p:nvPicPr>
            <p:cNvPr id="804" name="Google Shape;804;p4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18350" y="2420325"/>
              <a:ext cx="545000" cy="545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08" name="Google Shape;808;p45"/>
            <p:cNvSpPr txBox="1"/>
            <p:nvPr/>
          </p:nvSpPr>
          <p:spPr>
            <a:xfrm>
              <a:off x="2136525" y="2517351"/>
              <a:ext cx="657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en" sz="1333">
                  <a:solidFill>
                    <a:srgbClr val="38761D"/>
                  </a:solidFill>
                  <a:latin typeface="Consolas"/>
                  <a:ea typeface="Consolas"/>
                  <a:cs typeface="Consolas"/>
                  <a:sym typeface="Consolas"/>
                </a:rPr>
                <a:t>leia</a:t>
              </a:r>
              <a:endParaRPr sz="1333"/>
            </a:p>
          </p:txBody>
        </p:sp>
      </p:grpSp>
      <p:cxnSp>
        <p:nvCxnSpPr>
          <p:cNvPr id="809" name="Google Shape;809;p45"/>
          <p:cNvCxnSpPr/>
          <p:nvPr/>
        </p:nvCxnSpPr>
        <p:spPr>
          <a:xfrm flipH="1">
            <a:off x="3187800" y="3999500"/>
            <a:ext cx="527200" cy="142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10" name="Google Shape;810;p45"/>
          <p:cNvCxnSpPr/>
          <p:nvPr/>
        </p:nvCxnSpPr>
        <p:spPr>
          <a:xfrm>
            <a:off x="3720200" y="4007900"/>
            <a:ext cx="382000" cy="13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11" name="Google Shape;811;p45"/>
          <p:cNvSpPr txBox="1"/>
          <p:nvPr/>
        </p:nvSpPr>
        <p:spPr>
          <a:xfrm>
            <a:off x="2881500" y="4243100"/>
            <a:ext cx="634800" cy="4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333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ls</a:t>
            </a:r>
            <a:endParaRPr sz="2400"/>
          </a:p>
        </p:txBody>
      </p:sp>
      <p:sp>
        <p:nvSpPr>
          <p:cNvPr id="812" name="Google Shape;812;p45"/>
          <p:cNvSpPr txBox="1"/>
          <p:nvPr/>
        </p:nvSpPr>
        <p:spPr>
          <a:xfrm>
            <a:off x="3287900" y="4243100"/>
            <a:ext cx="634800" cy="4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333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head</a:t>
            </a:r>
            <a:endParaRPr sz="2400"/>
          </a:p>
        </p:txBody>
      </p:sp>
      <p:sp>
        <p:nvSpPr>
          <p:cNvPr id="813" name="Google Shape;813;p45"/>
          <p:cNvSpPr txBox="1"/>
          <p:nvPr/>
        </p:nvSpPr>
        <p:spPr>
          <a:xfrm>
            <a:off x="3897500" y="4243100"/>
            <a:ext cx="634800" cy="4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333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cat</a:t>
            </a:r>
            <a:endParaRPr sz="2400"/>
          </a:p>
        </p:txBody>
      </p:sp>
      <p:cxnSp>
        <p:nvCxnSpPr>
          <p:cNvPr id="814" name="Google Shape;814;p45"/>
          <p:cNvCxnSpPr/>
          <p:nvPr/>
        </p:nvCxnSpPr>
        <p:spPr>
          <a:xfrm>
            <a:off x="3715000" y="3999500"/>
            <a:ext cx="0" cy="289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15" name="Google Shape;815;p45"/>
          <p:cNvSpPr txBox="1"/>
          <p:nvPr/>
        </p:nvSpPr>
        <p:spPr>
          <a:xfrm>
            <a:off x="182867" y="5347867"/>
            <a:ext cx="972800" cy="4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333">
                <a:solidFill>
                  <a:srgbClr val="38761D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hi.txt</a:t>
            </a:r>
            <a:endParaRPr sz="2400">
              <a:solidFill>
                <a:srgbClr val="38761D"/>
              </a:solidFill>
            </a:endParaRPr>
          </a:p>
        </p:txBody>
      </p:sp>
      <p:grpSp>
        <p:nvGrpSpPr>
          <p:cNvPr id="816" name="Google Shape;816;p45"/>
          <p:cNvGrpSpPr/>
          <p:nvPr/>
        </p:nvGrpSpPr>
        <p:grpSpPr>
          <a:xfrm>
            <a:off x="1300468" y="5157500"/>
            <a:ext cx="901033" cy="726667"/>
            <a:chOff x="2118350" y="2420325"/>
            <a:chExt cx="675775" cy="545000"/>
          </a:xfrm>
        </p:grpSpPr>
        <p:pic>
          <p:nvPicPr>
            <p:cNvPr id="817" name="Google Shape;817;p4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18350" y="2420325"/>
              <a:ext cx="545000" cy="545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18" name="Google Shape;818;p45"/>
            <p:cNvSpPr txBox="1"/>
            <p:nvPr/>
          </p:nvSpPr>
          <p:spPr>
            <a:xfrm>
              <a:off x="2136525" y="2517351"/>
              <a:ext cx="657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en" sz="1333">
                  <a:solidFill>
                    <a:srgbClr val="38761D"/>
                  </a:solidFill>
                  <a:latin typeface="Consolas"/>
                  <a:ea typeface="Consolas"/>
                  <a:cs typeface="Consolas"/>
                  <a:sym typeface="Consolas"/>
                </a:rPr>
                <a:t>proj1</a:t>
              </a:r>
              <a:endParaRPr sz="1333"/>
            </a:p>
          </p:txBody>
        </p:sp>
      </p:grpSp>
      <p:sp>
        <p:nvSpPr>
          <p:cNvPr id="819" name="Google Shape;819;p45"/>
          <p:cNvSpPr txBox="1"/>
          <p:nvPr/>
        </p:nvSpPr>
        <p:spPr>
          <a:xfrm>
            <a:off x="1706867" y="6059067"/>
            <a:ext cx="1104400" cy="4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333">
                <a:solidFill>
                  <a:srgbClr val="38761D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data2.txt</a:t>
            </a:r>
            <a:endParaRPr sz="2400">
              <a:solidFill>
                <a:srgbClr val="38761D"/>
              </a:solidFill>
            </a:endParaRPr>
          </a:p>
        </p:txBody>
      </p:sp>
      <p:sp>
        <p:nvSpPr>
          <p:cNvPr id="820" name="Google Shape;820;p45"/>
          <p:cNvSpPr txBox="1"/>
          <p:nvPr/>
        </p:nvSpPr>
        <p:spPr>
          <a:xfrm>
            <a:off x="284467" y="6059067"/>
            <a:ext cx="1104400" cy="4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333">
                <a:solidFill>
                  <a:srgbClr val="38761D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data1.txt</a:t>
            </a:r>
            <a:endParaRPr sz="2400">
              <a:solidFill>
                <a:srgbClr val="38761D"/>
              </a:solidFill>
            </a:endParaRPr>
          </a:p>
        </p:txBody>
      </p:sp>
      <p:cxnSp>
        <p:nvCxnSpPr>
          <p:cNvPr id="821" name="Google Shape;821;p45"/>
          <p:cNvCxnSpPr>
            <a:stCxn id="802" idx="2"/>
            <a:endCxn id="815" idx="0"/>
          </p:cNvCxnSpPr>
          <p:nvPr/>
        </p:nvCxnSpPr>
        <p:spPr>
          <a:xfrm flipH="1">
            <a:off x="669400" y="4868167"/>
            <a:ext cx="689600" cy="479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22" name="Google Shape;822;p45"/>
          <p:cNvCxnSpPr>
            <a:stCxn id="802" idx="2"/>
          </p:cNvCxnSpPr>
          <p:nvPr/>
        </p:nvCxnSpPr>
        <p:spPr>
          <a:xfrm>
            <a:off x="1359000" y="4868167"/>
            <a:ext cx="344400" cy="31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23" name="Google Shape;823;p45"/>
          <p:cNvCxnSpPr/>
          <p:nvPr/>
        </p:nvCxnSpPr>
        <p:spPr>
          <a:xfrm flipH="1">
            <a:off x="836667" y="5929867"/>
            <a:ext cx="846400" cy="230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24" name="Google Shape;824;p45"/>
          <p:cNvCxnSpPr/>
          <p:nvPr/>
        </p:nvCxnSpPr>
        <p:spPr>
          <a:xfrm>
            <a:off x="1763100" y="5922068"/>
            <a:ext cx="496000" cy="238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25" name="Google Shape;825;p45"/>
          <p:cNvSpPr txBox="1"/>
          <p:nvPr/>
        </p:nvSpPr>
        <p:spPr>
          <a:xfrm>
            <a:off x="7010400" y="1378200"/>
            <a:ext cx="3782000" cy="6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2400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Image we are user “luke”</a:t>
            </a:r>
            <a:endParaRPr sz="2400"/>
          </a:p>
        </p:txBody>
      </p:sp>
      <p:sp>
        <p:nvSpPr>
          <p:cNvPr id="826" name="Google Shape;826;p45"/>
          <p:cNvSpPr txBox="1"/>
          <p:nvPr/>
        </p:nvSpPr>
        <p:spPr>
          <a:xfrm>
            <a:off x="7010400" y="2582633"/>
            <a:ext cx="4000000" cy="4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333" b="1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$ pwd</a:t>
            </a:r>
            <a:endParaRPr sz="1333" b="1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333" b="1">
                <a:solidFill>
                  <a:srgbClr val="38761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/usr/luke</a:t>
            </a:r>
            <a:endParaRPr sz="1333" b="1">
              <a:solidFill>
                <a:srgbClr val="38761D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27" name="Google Shape;827;p45"/>
          <p:cNvSpPr txBox="1"/>
          <p:nvPr/>
        </p:nvSpPr>
        <p:spPr>
          <a:xfrm>
            <a:off x="7010400" y="3192233"/>
            <a:ext cx="4000000" cy="4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333" b="1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$ ls</a:t>
            </a:r>
            <a:endParaRPr sz="1333" b="1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333" b="1">
                <a:solidFill>
                  <a:srgbClr val="38761D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Hi.txt proj1</a:t>
            </a:r>
            <a:endParaRPr sz="1333" b="1">
              <a:solidFill>
                <a:srgbClr val="38761D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28" name="Google Shape;828;p45"/>
          <p:cNvSpPr txBox="1"/>
          <p:nvPr/>
        </p:nvSpPr>
        <p:spPr>
          <a:xfrm rot="-591">
            <a:off x="9275439" y="2435783"/>
            <a:ext cx="2326000" cy="6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Where am I?</a:t>
            </a:r>
            <a:endParaRPr dirty="0"/>
          </a:p>
        </p:txBody>
      </p:sp>
      <p:sp>
        <p:nvSpPr>
          <p:cNvPr id="829" name="Google Shape;829;p45"/>
          <p:cNvSpPr txBox="1"/>
          <p:nvPr/>
        </p:nvSpPr>
        <p:spPr>
          <a:xfrm rot="-495">
            <a:off x="9288528" y="3041684"/>
            <a:ext cx="2776800" cy="6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List </a:t>
            </a:r>
            <a:r>
              <a:rPr lang="en" dirty="0" err="1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luke’s</a:t>
            </a:r>
            <a:r>
              <a:rPr lang="en" dirty="0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 home directory</a:t>
            </a:r>
            <a:endParaRPr dirty="0"/>
          </a:p>
        </p:txBody>
      </p:sp>
      <p:sp>
        <p:nvSpPr>
          <p:cNvPr id="830" name="Google Shape;830;p45"/>
          <p:cNvSpPr txBox="1"/>
          <p:nvPr/>
        </p:nvSpPr>
        <p:spPr>
          <a:xfrm>
            <a:off x="7010400" y="3801833"/>
            <a:ext cx="4000000" cy="4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333" b="1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$ cd proj1/data</a:t>
            </a:r>
            <a:endParaRPr sz="1333" b="1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endParaRPr sz="1333" b="1">
              <a:solidFill>
                <a:srgbClr val="38761D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31" name="Google Shape;831;p45"/>
          <p:cNvSpPr txBox="1"/>
          <p:nvPr/>
        </p:nvSpPr>
        <p:spPr>
          <a:xfrm rot="-517">
            <a:off x="9256332" y="3812500"/>
            <a:ext cx="2660800" cy="6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Move to the “proj1/data” directory</a:t>
            </a:r>
            <a:endParaRPr dirty="0"/>
          </a:p>
        </p:txBody>
      </p:sp>
      <p:grpSp>
        <p:nvGrpSpPr>
          <p:cNvPr id="832" name="Google Shape;832;p45"/>
          <p:cNvGrpSpPr/>
          <p:nvPr/>
        </p:nvGrpSpPr>
        <p:grpSpPr>
          <a:xfrm>
            <a:off x="7010401" y="4554806"/>
            <a:ext cx="4996146" cy="658000"/>
            <a:chOff x="5257800" y="3263706"/>
            <a:chExt cx="3747110" cy="493500"/>
          </a:xfrm>
        </p:grpSpPr>
        <p:sp>
          <p:nvSpPr>
            <p:cNvPr id="833" name="Google Shape;833;p45"/>
            <p:cNvSpPr txBox="1"/>
            <p:nvPr/>
          </p:nvSpPr>
          <p:spPr>
            <a:xfrm>
              <a:off x="5257800" y="3308575"/>
              <a:ext cx="3000000" cy="35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en" sz="1333" b="1">
                  <a:solidFill>
                    <a:srgbClr val="333333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$ touch frost.txt </a:t>
              </a:r>
              <a:endParaRPr sz="1333" b="1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endParaRPr>
            </a:p>
            <a:p>
              <a:endParaRPr sz="1333" b="1">
                <a:solidFill>
                  <a:srgbClr val="38761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834" name="Google Shape;834;p45"/>
            <p:cNvSpPr txBox="1"/>
            <p:nvPr/>
          </p:nvSpPr>
          <p:spPr>
            <a:xfrm rot="21599505">
              <a:off x="6922310" y="3263706"/>
              <a:ext cx="2082600" cy="49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en" dirty="0">
                  <a:solidFill>
                    <a:srgbClr val="38761D"/>
                  </a:solidFill>
                  <a:highlight>
                    <a:schemeClr val="lt1"/>
                  </a:highlight>
                  <a:latin typeface="Economica"/>
                  <a:ea typeface="Economica"/>
                  <a:cs typeface="Economica"/>
                  <a:sym typeface="Economica"/>
                </a:rPr>
                <a:t>Create an empty text file called “</a:t>
              </a:r>
              <a:r>
                <a:rPr lang="en" dirty="0" err="1">
                  <a:solidFill>
                    <a:srgbClr val="38761D"/>
                  </a:solidFill>
                  <a:highlight>
                    <a:schemeClr val="lt1"/>
                  </a:highlight>
                  <a:latin typeface="Economica"/>
                  <a:ea typeface="Economica"/>
                  <a:cs typeface="Economica"/>
                  <a:sym typeface="Economica"/>
                </a:rPr>
                <a:t>frost.txt</a:t>
              </a:r>
              <a:r>
                <a:rPr lang="en" dirty="0">
                  <a:solidFill>
                    <a:srgbClr val="38761D"/>
                  </a:solidFill>
                  <a:highlight>
                    <a:schemeClr val="lt1"/>
                  </a:highlight>
                  <a:latin typeface="Economica"/>
                  <a:ea typeface="Economica"/>
                  <a:cs typeface="Economica"/>
                  <a:sym typeface="Economica"/>
                </a:rPr>
                <a:t>”</a:t>
              </a:r>
              <a:endParaRPr dirty="0"/>
            </a:p>
          </p:txBody>
        </p:sp>
      </p:grpSp>
      <p:grpSp>
        <p:nvGrpSpPr>
          <p:cNvPr id="835" name="Google Shape;835;p45"/>
          <p:cNvGrpSpPr/>
          <p:nvPr/>
        </p:nvGrpSpPr>
        <p:grpSpPr>
          <a:xfrm>
            <a:off x="1808801" y="5868700"/>
            <a:ext cx="2119900" cy="726667"/>
            <a:chOff x="1356600" y="4401525"/>
            <a:chExt cx="1589925" cy="545000"/>
          </a:xfrm>
        </p:grpSpPr>
        <p:grpSp>
          <p:nvGrpSpPr>
            <p:cNvPr id="836" name="Google Shape;836;p45"/>
            <p:cNvGrpSpPr/>
            <p:nvPr/>
          </p:nvGrpSpPr>
          <p:grpSpPr>
            <a:xfrm>
              <a:off x="2270750" y="4401525"/>
              <a:ext cx="675775" cy="545000"/>
              <a:chOff x="2118350" y="2420325"/>
              <a:chExt cx="675775" cy="545000"/>
            </a:xfrm>
          </p:grpSpPr>
          <p:pic>
            <p:nvPicPr>
              <p:cNvPr id="837" name="Google Shape;837;p45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2118350" y="2420325"/>
                <a:ext cx="545000" cy="5450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838" name="Google Shape;838;p45"/>
              <p:cNvSpPr txBox="1"/>
              <p:nvPr/>
            </p:nvSpPr>
            <p:spPr>
              <a:xfrm>
                <a:off x="2136525" y="2517351"/>
                <a:ext cx="6576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r>
                  <a:rPr lang="en" sz="1333">
                    <a:solidFill>
                      <a:srgbClr val="38761D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data</a:t>
                </a:r>
                <a:endParaRPr sz="1333"/>
              </a:p>
            </p:txBody>
          </p:sp>
        </p:grpSp>
        <p:cxnSp>
          <p:nvCxnSpPr>
            <p:cNvPr id="839" name="Google Shape;839;p45"/>
            <p:cNvCxnSpPr/>
            <p:nvPr/>
          </p:nvCxnSpPr>
          <p:spPr>
            <a:xfrm>
              <a:off x="1356600" y="4447050"/>
              <a:ext cx="871200" cy="173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40" name="Google Shape;840;p45"/>
          <p:cNvGrpSpPr/>
          <p:nvPr/>
        </p:nvGrpSpPr>
        <p:grpSpPr>
          <a:xfrm>
            <a:off x="3928701" y="6262267"/>
            <a:ext cx="1320967" cy="410000"/>
            <a:chOff x="2946525" y="4696700"/>
            <a:chExt cx="990725" cy="307500"/>
          </a:xfrm>
        </p:grpSpPr>
        <p:sp>
          <p:nvSpPr>
            <p:cNvPr id="841" name="Google Shape;841;p45"/>
            <p:cNvSpPr txBox="1"/>
            <p:nvPr/>
          </p:nvSpPr>
          <p:spPr>
            <a:xfrm>
              <a:off x="3108950" y="4696700"/>
              <a:ext cx="828300" cy="307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en" sz="1333">
                  <a:solidFill>
                    <a:srgbClr val="38761D"/>
                  </a:solidFill>
                  <a:highlight>
                    <a:schemeClr val="lt1"/>
                  </a:highlight>
                  <a:latin typeface="Consolas"/>
                  <a:ea typeface="Consolas"/>
                  <a:cs typeface="Consolas"/>
                  <a:sym typeface="Consolas"/>
                </a:rPr>
                <a:t>frost.txt</a:t>
              </a:r>
              <a:endParaRPr sz="2400">
                <a:solidFill>
                  <a:srgbClr val="38761D"/>
                </a:solidFill>
              </a:endParaRPr>
            </a:p>
          </p:txBody>
        </p:sp>
        <p:cxnSp>
          <p:nvCxnSpPr>
            <p:cNvPr id="842" name="Google Shape;842;p45"/>
            <p:cNvCxnSpPr>
              <a:stCxn id="838" idx="3"/>
            </p:cNvCxnSpPr>
            <p:nvPr/>
          </p:nvCxnSpPr>
          <p:spPr>
            <a:xfrm>
              <a:off x="2946525" y="4698651"/>
              <a:ext cx="576600" cy="74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39CBBF01-218E-BC47-B953-7C807DFB54FD}"/>
              </a:ext>
            </a:extLst>
          </p:cNvPr>
          <p:cNvSpPr txBox="1"/>
          <p:nvPr/>
        </p:nvSpPr>
        <p:spPr>
          <a:xfrm>
            <a:off x="11425594" y="107988"/>
            <a:ext cx="681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ARQ</a:t>
            </a:r>
          </a:p>
        </p:txBody>
      </p:sp>
    </p:spTree>
    <p:extLst>
      <p:ext uri="{BB962C8B-B14F-4D97-AF65-F5344CB8AC3E}">
        <p14:creationId xmlns:p14="http://schemas.microsoft.com/office/powerpoint/2010/main" val="1776510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p46"/>
          <p:cNvSpPr txBox="1">
            <a:spLocks noGrp="1"/>
          </p:cNvSpPr>
          <p:nvPr>
            <p:ph type="title"/>
          </p:nvPr>
        </p:nvSpPr>
        <p:spPr>
          <a:xfrm>
            <a:off x="415600" y="116433"/>
            <a:ext cx="11360800" cy="1108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"/>
              <a:t>The </a:t>
            </a:r>
            <a:r>
              <a:rPr lang="en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head</a:t>
            </a:r>
            <a:r>
              <a:rPr lang="en"/>
              <a:t> command</a:t>
            </a:r>
            <a:endParaRPr/>
          </a:p>
          <a:p>
            <a:r>
              <a:rPr lang="en" sz="2400"/>
              <a:t>(peak at the first n lines in an input file or stream)</a:t>
            </a:r>
            <a:endParaRPr sz="2400"/>
          </a:p>
        </p:txBody>
      </p:sp>
      <p:sp>
        <p:nvSpPr>
          <p:cNvPr id="848" name="Google Shape;848;p46"/>
          <p:cNvSpPr txBox="1"/>
          <p:nvPr/>
        </p:nvSpPr>
        <p:spPr>
          <a:xfrm>
            <a:off x="216333" y="2038600"/>
            <a:ext cx="4910000" cy="3155600"/>
          </a:xfrm>
          <a:prstGeom prst="rect">
            <a:avLst/>
          </a:prstGeom>
          <a:noFill/>
          <a:ln w="9525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Whose woods these are I think I know.   </a:t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>
              <a:buClr>
                <a:schemeClr val="dk1"/>
              </a:buClr>
              <a:buSzPts val="1100"/>
            </a:pP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His house is in the village though;   </a:t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>
              <a:buClr>
                <a:schemeClr val="dk1"/>
              </a:buClr>
              <a:buSzPts val="1100"/>
            </a:pP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He will not see me stopping here   </a:t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>
              <a:buClr>
                <a:schemeClr val="dk1"/>
              </a:buClr>
              <a:buSzPts val="1100"/>
            </a:pP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To watch his woods fill up with snow.   </a:t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>
              <a:buClr>
                <a:schemeClr val="dk1"/>
              </a:buClr>
              <a:buSzPts val="1100"/>
            </a:pP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My little horse must think it queer   </a:t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>
              <a:buClr>
                <a:schemeClr val="dk1"/>
              </a:buClr>
              <a:buSzPts val="1100"/>
            </a:pP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To stop without a farmhouse near   </a:t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>
              <a:buClr>
                <a:schemeClr val="dk1"/>
              </a:buClr>
              <a:buSzPts val="1100"/>
            </a:pP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Between the woods and frozen lake   </a:t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>
              <a:buClr>
                <a:schemeClr val="dk1"/>
              </a:buClr>
              <a:buSzPts val="1100"/>
            </a:pP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The darkest evening of the year.   </a:t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>
              <a:buClr>
                <a:schemeClr val="dk1"/>
              </a:buClr>
              <a:buSzPts val="1100"/>
            </a:pP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He gives his harness bells a shake   </a:t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>
              <a:buClr>
                <a:schemeClr val="dk1"/>
              </a:buClr>
              <a:buSzPts val="1100"/>
            </a:pP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To ask if there is some mistake.   </a:t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>
              <a:buClr>
                <a:schemeClr val="dk1"/>
              </a:buClr>
              <a:buSzPts val="1100"/>
            </a:pP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The only other sound’s the sweep   </a:t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>
              <a:buClr>
                <a:schemeClr val="dk1"/>
              </a:buClr>
              <a:buSzPts val="1100"/>
            </a:pP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Of easy wind and downy flake.   </a:t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>
              <a:buClr>
                <a:schemeClr val="dk1"/>
              </a:buClr>
              <a:buSzPts val="1100"/>
            </a:pP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The woods are lovely, dark and deep,   </a:t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>
              <a:buClr>
                <a:schemeClr val="dk1"/>
              </a:buClr>
              <a:buSzPts val="1100"/>
            </a:pP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But I have promises to keep,   </a:t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>
              <a:buClr>
                <a:schemeClr val="dk1"/>
              </a:buClr>
              <a:buSzPts val="1100"/>
            </a:pP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And miles to go before I sleep,   </a:t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And miles to go before I sleep.</a:t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49" name="Google Shape;849;p46"/>
          <p:cNvSpPr txBox="1"/>
          <p:nvPr/>
        </p:nvSpPr>
        <p:spPr>
          <a:xfrm>
            <a:off x="203200" y="1286633"/>
            <a:ext cx="4000000" cy="8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333" b="1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The contents of frost.txt</a:t>
            </a:r>
            <a:endParaRPr sz="1333" b="1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50" name="Google Shape;850;p46"/>
          <p:cNvSpPr txBox="1"/>
          <p:nvPr/>
        </p:nvSpPr>
        <p:spPr>
          <a:xfrm>
            <a:off x="6515533" y="2030200"/>
            <a:ext cx="4910000" cy="1108400"/>
          </a:xfrm>
          <a:prstGeom prst="rect">
            <a:avLst/>
          </a:prstGeom>
          <a:noFill/>
          <a:ln w="9525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" sz="1200">
                <a:solidFill>
                  <a:srgbClr val="33333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Whose woods these are I think I know.   </a:t>
            </a:r>
            <a:endParaRPr sz="1200">
              <a:solidFill>
                <a:srgbClr val="333333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>
              <a:buClr>
                <a:schemeClr val="dk1"/>
              </a:buClr>
              <a:buSzPts val="1100"/>
            </a:pPr>
            <a:r>
              <a:rPr lang="en" sz="1200">
                <a:solidFill>
                  <a:srgbClr val="33333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His house is in the village though;   </a:t>
            </a:r>
            <a:endParaRPr sz="1200">
              <a:solidFill>
                <a:srgbClr val="333333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>
              <a:buClr>
                <a:schemeClr val="dk1"/>
              </a:buClr>
              <a:buSzPts val="1100"/>
            </a:pPr>
            <a:r>
              <a:rPr lang="en" sz="1200">
                <a:solidFill>
                  <a:srgbClr val="33333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He will not see me stopping here   </a:t>
            </a:r>
            <a:endParaRPr sz="1200">
              <a:solidFill>
                <a:srgbClr val="333333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>
              <a:buClr>
                <a:schemeClr val="dk1"/>
              </a:buClr>
              <a:buSzPts val="1100"/>
            </a:pPr>
            <a:r>
              <a:rPr lang="en" sz="1200">
                <a:solidFill>
                  <a:srgbClr val="33333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To watch his woods fill up with snow.   </a:t>
            </a:r>
            <a:endParaRPr sz="1200">
              <a:solidFill>
                <a:srgbClr val="333333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>
              <a:buClr>
                <a:schemeClr val="dk1"/>
              </a:buClr>
              <a:buSzPts val="1100"/>
            </a:pPr>
            <a:r>
              <a:rPr lang="en" sz="1200">
                <a:solidFill>
                  <a:srgbClr val="33333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My little horse must think it queer</a:t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51" name="Google Shape;851;p46"/>
          <p:cNvSpPr txBox="1"/>
          <p:nvPr/>
        </p:nvSpPr>
        <p:spPr>
          <a:xfrm>
            <a:off x="6502400" y="1286633"/>
            <a:ext cx="4000000" cy="8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333" b="1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$ head -n 5 frost.txt</a:t>
            </a:r>
            <a:endParaRPr sz="1333" b="1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52" name="Google Shape;852;p46"/>
          <p:cNvSpPr txBox="1"/>
          <p:nvPr/>
        </p:nvSpPr>
        <p:spPr>
          <a:xfrm>
            <a:off x="6515533" y="4172200"/>
            <a:ext cx="4910000" cy="2140000"/>
          </a:xfrm>
          <a:prstGeom prst="rect">
            <a:avLst/>
          </a:prstGeom>
          <a:noFill/>
          <a:ln w="9525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" sz="1200">
                <a:solidFill>
                  <a:srgbClr val="33333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Whose woods these are I think I know.   </a:t>
            </a:r>
            <a:endParaRPr sz="1200">
              <a:solidFill>
                <a:srgbClr val="333333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>
              <a:buClr>
                <a:schemeClr val="dk1"/>
              </a:buClr>
              <a:buSzPts val="1100"/>
            </a:pPr>
            <a:r>
              <a:rPr lang="en" sz="1200">
                <a:solidFill>
                  <a:srgbClr val="33333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His house is in the village though;   </a:t>
            </a:r>
            <a:endParaRPr sz="1200">
              <a:solidFill>
                <a:srgbClr val="333333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>
              <a:buClr>
                <a:schemeClr val="dk1"/>
              </a:buClr>
              <a:buSzPts val="1100"/>
            </a:pPr>
            <a:r>
              <a:rPr lang="en" sz="1200">
                <a:solidFill>
                  <a:srgbClr val="33333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He will not see me stopping here   </a:t>
            </a:r>
            <a:endParaRPr sz="1200">
              <a:solidFill>
                <a:srgbClr val="333333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>
              <a:buClr>
                <a:schemeClr val="dk1"/>
              </a:buClr>
              <a:buSzPts val="1100"/>
            </a:pPr>
            <a:r>
              <a:rPr lang="en" sz="1200">
                <a:solidFill>
                  <a:srgbClr val="33333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To watch his woods fill up with snow.   </a:t>
            </a:r>
            <a:endParaRPr sz="1200">
              <a:solidFill>
                <a:srgbClr val="333333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>
              <a:buClr>
                <a:schemeClr val="dk1"/>
              </a:buClr>
              <a:buSzPts val="1100"/>
            </a:pPr>
            <a:r>
              <a:rPr lang="en" sz="1200">
                <a:solidFill>
                  <a:srgbClr val="33333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My little horse must think it queer   </a:t>
            </a:r>
            <a:endParaRPr sz="1200">
              <a:solidFill>
                <a:srgbClr val="333333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>
              <a:buClr>
                <a:schemeClr val="dk1"/>
              </a:buClr>
              <a:buSzPts val="1100"/>
            </a:pPr>
            <a:r>
              <a:rPr lang="en" sz="1200">
                <a:solidFill>
                  <a:srgbClr val="33333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To stop without a farmhouse near   </a:t>
            </a:r>
            <a:endParaRPr sz="1200">
              <a:solidFill>
                <a:srgbClr val="333333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>
              <a:buClr>
                <a:schemeClr val="dk1"/>
              </a:buClr>
              <a:buSzPts val="1100"/>
            </a:pPr>
            <a:r>
              <a:rPr lang="en" sz="1200">
                <a:solidFill>
                  <a:srgbClr val="33333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Between the woods and frozen lake   </a:t>
            </a:r>
            <a:endParaRPr sz="1200">
              <a:solidFill>
                <a:srgbClr val="333333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>
              <a:buClr>
                <a:schemeClr val="dk1"/>
              </a:buClr>
              <a:buSzPts val="1100"/>
            </a:pPr>
            <a:r>
              <a:rPr lang="en" sz="1200">
                <a:solidFill>
                  <a:srgbClr val="33333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The darkest evening of the year.   </a:t>
            </a:r>
            <a:endParaRPr sz="1200">
              <a:solidFill>
                <a:srgbClr val="333333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>
              <a:buClr>
                <a:schemeClr val="dk1"/>
              </a:buClr>
              <a:buSzPts val="1100"/>
            </a:pPr>
            <a:r>
              <a:rPr lang="en" sz="1200">
                <a:solidFill>
                  <a:srgbClr val="33333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He gives his harness bells a shake   </a:t>
            </a:r>
            <a:endParaRPr sz="1200">
              <a:solidFill>
                <a:srgbClr val="333333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>
              <a:buClr>
                <a:schemeClr val="dk1"/>
              </a:buClr>
              <a:buSzPts val="1100"/>
            </a:pPr>
            <a:r>
              <a:rPr lang="en" sz="1200">
                <a:solidFill>
                  <a:srgbClr val="33333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To ask if there is some mistake.</a:t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53" name="Google Shape;853;p46"/>
          <p:cNvSpPr txBox="1"/>
          <p:nvPr/>
        </p:nvSpPr>
        <p:spPr>
          <a:xfrm>
            <a:off x="6502400" y="3420233"/>
            <a:ext cx="4000000" cy="8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333" b="1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$ head -n 10 frost.txt</a:t>
            </a:r>
            <a:endParaRPr sz="1333" b="1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08421D-88B5-7A46-9EB2-03F6118A4A6E}"/>
              </a:ext>
            </a:extLst>
          </p:cNvPr>
          <p:cNvSpPr txBox="1"/>
          <p:nvPr/>
        </p:nvSpPr>
        <p:spPr>
          <a:xfrm>
            <a:off x="11425594" y="107988"/>
            <a:ext cx="681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ARQ</a:t>
            </a:r>
          </a:p>
        </p:txBody>
      </p:sp>
    </p:spTree>
    <p:extLst>
      <p:ext uri="{BB962C8B-B14F-4D97-AF65-F5344CB8AC3E}">
        <p14:creationId xmlns:p14="http://schemas.microsoft.com/office/powerpoint/2010/main" val="39077349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47"/>
          <p:cNvSpPr txBox="1">
            <a:spLocks noGrp="1"/>
          </p:cNvSpPr>
          <p:nvPr>
            <p:ph type="title"/>
          </p:nvPr>
        </p:nvSpPr>
        <p:spPr>
          <a:xfrm>
            <a:off x="415600" y="116433"/>
            <a:ext cx="11360800" cy="1108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"/>
              <a:t>The </a:t>
            </a:r>
            <a:r>
              <a:rPr lang="en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head</a:t>
            </a:r>
            <a:r>
              <a:rPr lang="en"/>
              <a:t> command</a:t>
            </a:r>
            <a:endParaRPr/>
          </a:p>
          <a:p>
            <a:r>
              <a:rPr lang="en" sz="2400"/>
              <a:t>(peak at the first n lines in an input file or stream)</a:t>
            </a:r>
            <a:endParaRPr sz="2400"/>
          </a:p>
        </p:txBody>
      </p:sp>
      <p:sp>
        <p:nvSpPr>
          <p:cNvPr id="859" name="Google Shape;859;p47"/>
          <p:cNvSpPr txBox="1"/>
          <p:nvPr/>
        </p:nvSpPr>
        <p:spPr>
          <a:xfrm>
            <a:off x="216333" y="2038600"/>
            <a:ext cx="4910000" cy="3155600"/>
          </a:xfrm>
          <a:prstGeom prst="rect">
            <a:avLst/>
          </a:prstGeom>
          <a:noFill/>
          <a:ln w="9525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" sz="1200" dirty="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Whose woods these are I think I know.   </a:t>
            </a:r>
            <a:endParaRPr sz="1200" dirty="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>
              <a:buClr>
                <a:schemeClr val="dk1"/>
              </a:buClr>
              <a:buSzPts val="1100"/>
            </a:pPr>
            <a:r>
              <a:rPr lang="en" sz="1200" dirty="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His house is in the village though;   </a:t>
            </a:r>
            <a:endParaRPr sz="1200" dirty="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>
              <a:buClr>
                <a:schemeClr val="dk1"/>
              </a:buClr>
              <a:buSzPts val="1100"/>
            </a:pPr>
            <a:r>
              <a:rPr lang="en" sz="1200" dirty="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He will not see me stopping here   </a:t>
            </a:r>
            <a:endParaRPr sz="1200" dirty="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>
              <a:buClr>
                <a:schemeClr val="dk1"/>
              </a:buClr>
              <a:buSzPts val="1100"/>
            </a:pPr>
            <a:r>
              <a:rPr lang="en" sz="1200" dirty="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To watch his woods fill up with snow.   </a:t>
            </a:r>
            <a:endParaRPr sz="1200" dirty="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>
              <a:buClr>
                <a:schemeClr val="dk1"/>
              </a:buClr>
              <a:buSzPts val="1100"/>
            </a:pPr>
            <a:r>
              <a:rPr lang="en" sz="1200" dirty="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My little horse must think it queer   </a:t>
            </a:r>
            <a:endParaRPr sz="1200" dirty="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>
              <a:buClr>
                <a:schemeClr val="dk1"/>
              </a:buClr>
              <a:buSzPts val="1100"/>
            </a:pPr>
            <a:r>
              <a:rPr lang="en" sz="1200" dirty="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To stop without a farmhouse near   </a:t>
            </a:r>
            <a:endParaRPr sz="1200" dirty="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>
              <a:buClr>
                <a:schemeClr val="dk1"/>
              </a:buClr>
              <a:buSzPts val="1100"/>
            </a:pPr>
            <a:r>
              <a:rPr lang="en" sz="1200" dirty="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Between the woods and frozen lake   </a:t>
            </a:r>
            <a:endParaRPr sz="1200" dirty="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>
              <a:buClr>
                <a:schemeClr val="dk1"/>
              </a:buClr>
              <a:buSzPts val="1100"/>
            </a:pPr>
            <a:r>
              <a:rPr lang="en" sz="1200" dirty="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The darkest evening of the year.   </a:t>
            </a:r>
            <a:endParaRPr sz="1200" dirty="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>
              <a:buClr>
                <a:schemeClr val="dk1"/>
              </a:buClr>
              <a:buSzPts val="1100"/>
            </a:pPr>
            <a:r>
              <a:rPr lang="en" sz="1200" dirty="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He gives his harness bells a shake   </a:t>
            </a:r>
            <a:endParaRPr sz="1200" dirty="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>
              <a:buClr>
                <a:schemeClr val="dk1"/>
              </a:buClr>
              <a:buSzPts val="1100"/>
            </a:pPr>
            <a:r>
              <a:rPr lang="en" sz="1200" dirty="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To ask if there is some mistake.   </a:t>
            </a:r>
            <a:endParaRPr sz="1200" dirty="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>
              <a:buClr>
                <a:schemeClr val="dk1"/>
              </a:buClr>
              <a:buSzPts val="1100"/>
            </a:pPr>
            <a:r>
              <a:rPr lang="en" sz="1200" dirty="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The only other sound’s the sweep   </a:t>
            </a:r>
            <a:endParaRPr sz="1200" dirty="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>
              <a:buClr>
                <a:schemeClr val="dk1"/>
              </a:buClr>
              <a:buSzPts val="1100"/>
            </a:pPr>
            <a:r>
              <a:rPr lang="en" sz="1200" dirty="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Of easy wind and downy flake.   </a:t>
            </a:r>
            <a:endParaRPr sz="1200" dirty="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>
              <a:buClr>
                <a:schemeClr val="dk1"/>
              </a:buClr>
              <a:buSzPts val="1100"/>
            </a:pPr>
            <a:r>
              <a:rPr lang="en" sz="1200" dirty="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The woods are lovely, dark and deep,   </a:t>
            </a:r>
            <a:endParaRPr sz="1200" dirty="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>
              <a:buClr>
                <a:schemeClr val="dk1"/>
              </a:buClr>
              <a:buSzPts val="1100"/>
            </a:pPr>
            <a:r>
              <a:rPr lang="en" sz="1200" dirty="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But I have promises to keep,   </a:t>
            </a:r>
            <a:endParaRPr sz="1200" dirty="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>
              <a:buClr>
                <a:schemeClr val="dk1"/>
              </a:buClr>
              <a:buSzPts val="1100"/>
            </a:pPr>
            <a:r>
              <a:rPr lang="en" sz="1200" dirty="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And miles to go before I sleep,   </a:t>
            </a:r>
            <a:endParaRPr sz="1200" dirty="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200" dirty="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And miles to go before I sleep.</a:t>
            </a:r>
            <a:endParaRPr sz="1200" dirty="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60" name="Google Shape;860;p47"/>
          <p:cNvSpPr txBox="1"/>
          <p:nvPr/>
        </p:nvSpPr>
        <p:spPr>
          <a:xfrm>
            <a:off x="203200" y="1286633"/>
            <a:ext cx="4000000" cy="8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333" b="1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The contents of frost.txt</a:t>
            </a:r>
            <a:endParaRPr sz="1333" b="1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61" name="Google Shape;861;p47"/>
          <p:cNvSpPr txBox="1"/>
          <p:nvPr/>
        </p:nvSpPr>
        <p:spPr>
          <a:xfrm>
            <a:off x="6515533" y="2030200"/>
            <a:ext cx="4910000" cy="1108400"/>
          </a:xfrm>
          <a:prstGeom prst="rect">
            <a:avLst/>
          </a:prstGeom>
          <a:noFill/>
          <a:ln w="9525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" sz="1200">
                <a:solidFill>
                  <a:srgbClr val="33333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Whose woods these are I think I know.   </a:t>
            </a:r>
            <a:endParaRPr sz="1200">
              <a:solidFill>
                <a:srgbClr val="333333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>
              <a:buClr>
                <a:schemeClr val="dk1"/>
              </a:buClr>
              <a:buSzPts val="1100"/>
            </a:pPr>
            <a:r>
              <a:rPr lang="en" sz="1200">
                <a:solidFill>
                  <a:srgbClr val="33333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His house is in the village though;   </a:t>
            </a:r>
            <a:endParaRPr sz="1200">
              <a:solidFill>
                <a:srgbClr val="333333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>
              <a:buClr>
                <a:schemeClr val="dk1"/>
              </a:buClr>
              <a:buSzPts val="1100"/>
            </a:pPr>
            <a:r>
              <a:rPr lang="en" sz="1200">
                <a:solidFill>
                  <a:srgbClr val="33333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He will not see me stopping here   </a:t>
            </a:r>
            <a:endParaRPr sz="1200">
              <a:solidFill>
                <a:srgbClr val="333333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>
              <a:buClr>
                <a:schemeClr val="dk1"/>
              </a:buClr>
              <a:buSzPts val="1100"/>
            </a:pPr>
            <a:r>
              <a:rPr lang="en" sz="1200">
                <a:solidFill>
                  <a:srgbClr val="33333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To watch his woods fill up with snow.   </a:t>
            </a:r>
            <a:endParaRPr sz="1200">
              <a:solidFill>
                <a:srgbClr val="333333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>
              <a:buClr>
                <a:schemeClr val="dk1"/>
              </a:buClr>
              <a:buSzPts val="1100"/>
            </a:pPr>
            <a:r>
              <a:rPr lang="en" sz="1200">
                <a:solidFill>
                  <a:srgbClr val="33333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My little horse must think it queer</a:t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62" name="Google Shape;862;p47"/>
          <p:cNvSpPr txBox="1"/>
          <p:nvPr/>
        </p:nvSpPr>
        <p:spPr>
          <a:xfrm>
            <a:off x="6502400" y="1286633"/>
            <a:ext cx="4000000" cy="8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333" b="1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$ head -n 5 frost.txt</a:t>
            </a:r>
            <a:endParaRPr sz="1333" b="1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63" name="Google Shape;863;p47"/>
          <p:cNvSpPr txBox="1"/>
          <p:nvPr/>
        </p:nvSpPr>
        <p:spPr>
          <a:xfrm>
            <a:off x="6515533" y="4172200"/>
            <a:ext cx="4910000" cy="2140000"/>
          </a:xfrm>
          <a:prstGeom prst="rect">
            <a:avLst/>
          </a:prstGeom>
          <a:noFill/>
          <a:ln w="9525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" sz="1200">
                <a:solidFill>
                  <a:srgbClr val="33333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Whose woods these are I think I know.   </a:t>
            </a:r>
            <a:endParaRPr sz="1200">
              <a:solidFill>
                <a:srgbClr val="333333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>
              <a:buClr>
                <a:schemeClr val="dk1"/>
              </a:buClr>
              <a:buSzPts val="1100"/>
            </a:pPr>
            <a:r>
              <a:rPr lang="en" sz="1200">
                <a:solidFill>
                  <a:srgbClr val="33333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His house is in the village though;   </a:t>
            </a:r>
            <a:endParaRPr sz="1200">
              <a:solidFill>
                <a:srgbClr val="333333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>
              <a:buClr>
                <a:schemeClr val="dk1"/>
              </a:buClr>
              <a:buSzPts val="1100"/>
            </a:pPr>
            <a:r>
              <a:rPr lang="en" sz="1200">
                <a:solidFill>
                  <a:srgbClr val="33333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He will not see me stopping here   </a:t>
            </a:r>
            <a:endParaRPr sz="1200">
              <a:solidFill>
                <a:srgbClr val="333333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>
              <a:buClr>
                <a:schemeClr val="dk1"/>
              </a:buClr>
              <a:buSzPts val="1100"/>
            </a:pPr>
            <a:r>
              <a:rPr lang="en" sz="1200">
                <a:solidFill>
                  <a:srgbClr val="33333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To watch his woods fill up with snow.   </a:t>
            </a:r>
            <a:endParaRPr sz="1200">
              <a:solidFill>
                <a:srgbClr val="333333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>
              <a:buClr>
                <a:schemeClr val="dk1"/>
              </a:buClr>
              <a:buSzPts val="1100"/>
            </a:pPr>
            <a:r>
              <a:rPr lang="en" sz="1200">
                <a:solidFill>
                  <a:srgbClr val="33333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My little horse must think it queer   </a:t>
            </a:r>
            <a:endParaRPr sz="1200">
              <a:solidFill>
                <a:srgbClr val="333333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>
              <a:buClr>
                <a:schemeClr val="dk1"/>
              </a:buClr>
              <a:buSzPts val="1100"/>
            </a:pPr>
            <a:r>
              <a:rPr lang="en" sz="1200">
                <a:solidFill>
                  <a:srgbClr val="33333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To stop without a farmhouse near   </a:t>
            </a:r>
            <a:endParaRPr sz="1200">
              <a:solidFill>
                <a:srgbClr val="333333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>
              <a:buClr>
                <a:schemeClr val="dk1"/>
              </a:buClr>
              <a:buSzPts val="1100"/>
            </a:pPr>
            <a:r>
              <a:rPr lang="en" sz="1200">
                <a:solidFill>
                  <a:srgbClr val="33333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Between the woods and frozen lake   </a:t>
            </a:r>
            <a:endParaRPr sz="1200">
              <a:solidFill>
                <a:srgbClr val="333333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>
              <a:buClr>
                <a:schemeClr val="dk1"/>
              </a:buClr>
              <a:buSzPts val="1100"/>
            </a:pPr>
            <a:r>
              <a:rPr lang="en" sz="1200">
                <a:solidFill>
                  <a:srgbClr val="33333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The darkest evening of the year.   </a:t>
            </a:r>
            <a:endParaRPr sz="1200">
              <a:solidFill>
                <a:srgbClr val="333333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>
              <a:buClr>
                <a:schemeClr val="dk1"/>
              </a:buClr>
              <a:buSzPts val="1100"/>
            </a:pPr>
            <a:r>
              <a:rPr lang="en" sz="1200">
                <a:solidFill>
                  <a:srgbClr val="33333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He gives his harness bells a shake   </a:t>
            </a:r>
            <a:endParaRPr sz="1200">
              <a:solidFill>
                <a:srgbClr val="333333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>
              <a:buClr>
                <a:schemeClr val="dk1"/>
              </a:buClr>
              <a:buSzPts val="1100"/>
            </a:pPr>
            <a:r>
              <a:rPr lang="en" sz="1200">
                <a:solidFill>
                  <a:srgbClr val="33333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To ask if there is some mistake.</a:t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64" name="Google Shape;864;p47"/>
          <p:cNvSpPr txBox="1"/>
          <p:nvPr/>
        </p:nvSpPr>
        <p:spPr>
          <a:xfrm>
            <a:off x="6502400" y="3420233"/>
            <a:ext cx="4000000" cy="8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333" b="1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$ head -n 10 frost.txt</a:t>
            </a:r>
            <a:endParaRPr sz="1333" b="1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65" name="Google Shape;865;p47"/>
          <p:cNvSpPr txBox="1"/>
          <p:nvPr/>
        </p:nvSpPr>
        <p:spPr>
          <a:xfrm rot="-626">
            <a:off x="3937233" y="4925557"/>
            <a:ext cx="2196800" cy="6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600" b="1" dirty="0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Important!</a:t>
            </a:r>
            <a:endParaRPr sz="1600" b="1" dirty="0">
              <a:solidFill>
                <a:srgbClr val="38761D"/>
              </a:solidFill>
              <a:highlight>
                <a:schemeClr val="lt1"/>
              </a:highlight>
              <a:latin typeface="Economica"/>
              <a:ea typeface="Economica"/>
              <a:cs typeface="Economica"/>
              <a:sym typeface="Economica"/>
            </a:endParaRPr>
          </a:p>
          <a:p>
            <a:endParaRPr sz="2400" b="1" dirty="0">
              <a:solidFill>
                <a:srgbClr val="38761D"/>
              </a:solidFill>
              <a:highlight>
                <a:schemeClr val="lt1"/>
              </a:highlight>
              <a:latin typeface="Economica"/>
              <a:ea typeface="Economica"/>
              <a:cs typeface="Economica"/>
              <a:sym typeface="Economica"/>
            </a:endParaRPr>
          </a:p>
          <a:p>
            <a:r>
              <a:rPr lang="en" sz="1600" b="1" dirty="0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Each line ends with a special, hidden character called the newline (</a:t>
            </a:r>
            <a:r>
              <a:rPr lang="en" sz="1600" b="1" dirty="0">
                <a:solidFill>
                  <a:srgbClr val="38761D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\n</a:t>
            </a:r>
            <a:r>
              <a:rPr lang="en" sz="1600" b="1" dirty="0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) character.</a:t>
            </a:r>
            <a:endParaRPr sz="1600" b="1" dirty="0">
              <a:solidFill>
                <a:srgbClr val="38761D"/>
              </a:solidFill>
              <a:highlight>
                <a:schemeClr val="lt1"/>
              </a:highlight>
              <a:latin typeface="Economica"/>
              <a:ea typeface="Economica"/>
              <a:cs typeface="Economica"/>
              <a:sym typeface="Economica"/>
            </a:endParaRPr>
          </a:p>
          <a:p>
            <a:endParaRPr sz="2400" b="1" dirty="0">
              <a:solidFill>
                <a:srgbClr val="38761D"/>
              </a:solidFill>
              <a:highlight>
                <a:schemeClr val="lt1"/>
              </a:highlight>
              <a:latin typeface="Economica"/>
              <a:ea typeface="Economica"/>
              <a:cs typeface="Economica"/>
              <a:sym typeface="Economica"/>
            </a:endParaRPr>
          </a:p>
          <a:p>
            <a:r>
              <a:rPr lang="en" b="1" dirty="0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This is how “head” </a:t>
            </a:r>
            <a:r>
              <a:rPr lang="en" b="1" i="1" dirty="0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knows</a:t>
            </a:r>
            <a:r>
              <a:rPr lang="en" b="1" dirty="0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 where the lines start and end.</a:t>
            </a:r>
            <a:endParaRPr b="1" dirty="0">
              <a:solidFill>
                <a:srgbClr val="38761D"/>
              </a:solidFill>
              <a:highlight>
                <a:schemeClr val="lt1"/>
              </a:highlight>
              <a:latin typeface="Economica"/>
              <a:ea typeface="Economica"/>
              <a:cs typeface="Economica"/>
              <a:sym typeface="Economica"/>
            </a:endParaRPr>
          </a:p>
        </p:txBody>
      </p:sp>
      <p:cxnSp>
        <p:nvCxnSpPr>
          <p:cNvPr id="866" name="Google Shape;866;p47"/>
          <p:cNvCxnSpPr/>
          <p:nvPr/>
        </p:nvCxnSpPr>
        <p:spPr>
          <a:xfrm rot="10800000">
            <a:off x="3975533" y="3204200"/>
            <a:ext cx="744800" cy="449600"/>
          </a:xfrm>
          <a:prstGeom prst="straightConnector1">
            <a:avLst/>
          </a:prstGeom>
          <a:noFill/>
          <a:ln w="28575" cap="flat" cmpd="sng">
            <a:solidFill>
              <a:srgbClr val="38761D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67" name="Google Shape;867;p47"/>
          <p:cNvSpPr txBox="1"/>
          <p:nvPr/>
        </p:nvSpPr>
        <p:spPr>
          <a:xfrm>
            <a:off x="3365933" y="2038600"/>
            <a:ext cx="431600" cy="31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200" dirty="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\n</a:t>
            </a:r>
            <a:endParaRPr sz="1200" dirty="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200" dirty="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\n</a:t>
            </a:r>
            <a:endParaRPr sz="1200" dirty="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200" dirty="0">
                <a:solidFill>
                  <a:srgbClr val="33333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\n</a:t>
            </a:r>
            <a:endParaRPr sz="1200" dirty="0">
              <a:solidFill>
                <a:srgbClr val="333333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200" dirty="0">
                <a:solidFill>
                  <a:srgbClr val="33333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\n</a:t>
            </a:r>
            <a:endParaRPr sz="1200" dirty="0">
              <a:solidFill>
                <a:srgbClr val="333333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200" dirty="0">
                <a:solidFill>
                  <a:srgbClr val="33333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\n</a:t>
            </a:r>
            <a:endParaRPr sz="1200" dirty="0">
              <a:solidFill>
                <a:srgbClr val="333333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200" dirty="0">
                <a:solidFill>
                  <a:srgbClr val="33333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\n</a:t>
            </a:r>
            <a:endParaRPr sz="1200" dirty="0">
              <a:solidFill>
                <a:srgbClr val="333333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200" dirty="0">
                <a:solidFill>
                  <a:srgbClr val="33333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\n</a:t>
            </a:r>
            <a:endParaRPr sz="1200" dirty="0">
              <a:solidFill>
                <a:srgbClr val="333333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200" dirty="0">
                <a:solidFill>
                  <a:srgbClr val="33333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\n</a:t>
            </a:r>
            <a:endParaRPr sz="1200" dirty="0">
              <a:solidFill>
                <a:srgbClr val="333333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200" dirty="0">
                <a:solidFill>
                  <a:srgbClr val="33333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\n</a:t>
            </a:r>
            <a:endParaRPr sz="1200" dirty="0">
              <a:solidFill>
                <a:srgbClr val="333333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200" dirty="0">
                <a:solidFill>
                  <a:srgbClr val="33333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\n</a:t>
            </a:r>
            <a:endParaRPr sz="1200" dirty="0">
              <a:solidFill>
                <a:srgbClr val="333333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200" dirty="0">
                <a:solidFill>
                  <a:srgbClr val="33333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\n</a:t>
            </a:r>
            <a:endParaRPr sz="1200" dirty="0">
              <a:solidFill>
                <a:srgbClr val="333333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200" dirty="0">
                <a:solidFill>
                  <a:srgbClr val="33333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\n</a:t>
            </a:r>
            <a:endParaRPr sz="1200" dirty="0">
              <a:solidFill>
                <a:srgbClr val="333333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200" dirty="0">
                <a:solidFill>
                  <a:srgbClr val="33333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\n</a:t>
            </a:r>
            <a:endParaRPr sz="1200" dirty="0">
              <a:solidFill>
                <a:srgbClr val="333333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200" dirty="0">
                <a:solidFill>
                  <a:srgbClr val="33333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\n</a:t>
            </a:r>
            <a:endParaRPr sz="1200" dirty="0">
              <a:solidFill>
                <a:srgbClr val="333333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200" dirty="0">
                <a:solidFill>
                  <a:srgbClr val="33333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\n</a:t>
            </a:r>
            <a:endParaRPr sz="1200" dirty="0">
              <a:solidFill>
                <a:srgbClr val="333333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>
              <a:buClr>
                <a:schemeClr val="dk1"/>
              </a:buClr>
              <a:buSzPts val="1100"/>
            </a:pPr>
            <a:r>
              <a:rPr lang="en" sz="1200" dirty="0">
                <a:solidFill>
                  <a:srgbClr val="33333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\n</a:t>
            </a:r>
            <a:endParaRPr sz="1200" dirty="0">
              <a:solidFill>
                <a:srgbClr val="333333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868" name="Google Shape;868;p47"/>
          <p:cNvCxnSpPr/>
          <p:nvPr/>
        </p:nvCxnSpPr>
        <p:spPr>
          <a:xfrm flipH="1">
            <a:off x="7503167" y="996600"/>
            <a:ext cx="896000" cy="566400"/>
          </a:xfrm>
          <a:prstGeom prst="straightConnector1">
            <a:avLst/>
          </a:prstGeom>
          <a:noFill/>
          <a:ln w="28575" cap="flat" cmpd="sng">
            <a:solidFill>
              <a:srgbClr val="38761D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69" name="Google Shape;869;p47"/>
          <p:cNvSpPr txBox="1"/>
          <p:nvPr/>
        </p:nvSpPr>
        <p:spPr>
          <a:xfrm rot="-822">
            <a:off x="8549133" y="628209"/>
            <a:ext cx="3347600" cy="6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400" b="1" dirty="0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-n is an </a:t>
            </a:r>
            <a:r>
              <a:rPr lang="en" sz="1400" b="1" u="sng" dirty="0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argument</a:t>
            </a:r>
            <a:r>
              <a:rPr lang="en" sz="1400" b="1" dirty="0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 or </a:t>
            </a:r>
            <a:r>
              <a:rPr lang="en" sz="1400" b="1" u="sng" dirty="0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parameter</a:t>
            </a:r>
            <a:r>
              <a:rPr lang="en" sz="1400" b="1" dirty="0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 to the head command that modulates its behavior. In this case to report the first 5 lines instead of the first 10, which is the </a:t>
            </a:r>
            <a:r>
              <a:rPr lang="en" sz="1400" b="1" u="sng" dirty="0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default</a:t>
            </a:r>
            <a:r>
              <a:rPr lang="en" sz="1400" b="1" dirty="0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 behavior</a:t>
            </a:r>
            <a:endParaRPr sz="1400" b="1" dirty="0">
              <a:solidFill>
                <a:srgbClr val="38761D"/>
              </a:solidFill>
              <a:highlight>
                <a:schemeClr val="lt1"/>
              </a:highlight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DC50801-F243-804D-A776-2B4BEBD63C30}"/>
              </a:ext>
            </a:extLst>
          </p:cNvPr>
          <p:cNvSpPr txBox="1"/>
          <p:nvPr/>
        </p:nvSpPr>
        <p:spPr>
          <a:xfrm>
            <a:off x="11425594" y="107988"/>
            <a:ext cx="681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ARQ</a:t>
            </a:r>
          </a:p>
        </p:txBody>
      </p:sp>
    </p:spTree>
    <p:extLst>
      <p:ext uri="{BB962C8B-B14F-4D97-AF65-F5344CB8AC3E}">
        <p14:creationId xmlns:p14="http://schemas.microsoft.com/office/powerpoint/2010/main" val="26842699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p48"/>
          <p:cNvSpPr txBox="1">
            <a:spLocks noGrp="1"/>
          </p:cNvSpPr>
          <p:nvPr>
            <p:ph type="title"/>
          </p:nvPr>
        </p:nvSpPr>
        <p:spPr>
          <a:xfrm>
            <a:off x="415600" y="116433"/>
            <a:ext cx="11360800" cy="1108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" sz="3600" dirty="0"/>
              <a:t>Unix reference “cheat sheet”: (print/mark the link below!)</a:t>
            </a:r>
            <a:endParaRPr sz="3600" dirty="0"/>
          </a:p>
        </p:txBody>
      </p:sp>
      <p:pic>
        <p:nvPicPr>
          <p:cNvPr id="875" name="Google Shape;875;p48" descr="Untitled.png"/>
          <p:cNvPicPr preferRelativeResize="0"/>
          <p:nvPr/>
        </p:nvPicPr>
        <p:blipFill rotWithShape="1">
          <a:blip r:embed="rId3">
            <a:alphaModFix/>
          </a:blip>
          <a:srcRect t="6270"/>
          <a:stretch/>
        </p:blipFill>
        <p:spPr>
          <a:xfrm>
            <a:off x="1524001" y="1247733"/>
            <a:ext cx="9061500" cy="4899067"/>
          </a:xfrm>
          <a:prstGeom prst="rect">
            <a:avLst/>
          </a:prstGeom>
          <a:noFill/>
          <a:ln>
            <a:noFill/>
          </a:ln>
        </p:spPr>
      </p:pic>
      <p:sp>
        <p:nvSpPr>
          <p:cNvPr id="876" name="Google Shape;876;p48"/>
          <p:cNvSpPr txBox="1"/>
          <p:nvPr/>
        </p:nvSpPr>
        <p:spPr>
          <a:xfrm>
            <a:off x="0" y="6215733"/>
            <a:ext cx="5020000" cy="5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600" dirty="0">
                <a:latin typeface="Economica"/>
                <a:ea typeface="Economica"/>
                <a:cs typeface="Economica"/>
                <a:sym typeface="Economica"/>
              </a:rPr>
              <a:t>http://</a:t>
            </a:r>
            <a:r>
              <a:rPr lang="en" sz="1600" dirty="0" err="1">
                <a:latin typeface="Economica"/>
                <a:ea typeface="Economica"/>
                <a:cs typeface="Economica"/>
                <a:sym typeface="Economica"/>
              </a:rPr>
              <a:t>practicalcomputing.org</a:t>
            </a:r>
            <a:r>
              <a:rPr lang="en" sz="1600" dirty="0">
                <a:latin typeface="Economica"/>
                <a:ea typeface="Economica"/>
                <a:cs typeface="Economica"/>
                <a:sym typeface="Economica"/>
              </a:rPr>
              <a:t>/files/</a:t>
            </a:r>
            <a:r>
              <a:rPr lang="en" sz="1600" dirty="0" err="1">
                <a:latin typeface="Economica"/>
                <a:ea typeface="Economica"/>
                <a:cs typeface="Economica"/>
                <a:sym typeface="Economica"/>
              </a:rPr>
              <a:t>PCfB_Appendices.pdf</a:t>
            </a:r>
            <a:endParaRPr sz="1600" dirty="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7CBEA1-3BC0-ED43-B076-876A61D1011C}"/>
              </a:ext>
            </a:extLst>
          </p:cNvPr>
          <p:cNvSpPr txBox="1"/>
          <p:nvPr/>
        </p:nvSpPr>
        <p:spPr>
          <a:xfrm>
            <a:off x="11425594" y="107988"/>
            <a:ext cx="681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ARQ</a:t>
            </a:r>
          </a:p>
        </p:txBody>
      </p:sp>
    </p:spTree>
    <p:extLst>
      <p:ext uri="{BB962C8B-B14F-4D97-AF65-F5344CB8AC3E}">
        <p14:creationId xmlns:p14="http://schemas.microsoft.com/office/powerpoint/2010/main" val="4651266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8" descr="Untitled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44833" y="1772944"/>
            <a:ext cx="7428267" cy="3592611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8"/>
          <p:cNvSpPr txBox="1">
            <a:spLocks noGrp="1"/>
          </p:cNvSpPr>
          <p:nvPr>
            <p:ph type="title"/>
          </p:nvPr>
        </p:nvSpPr>
        <p:spPr>
          <a:xfrm>
            <a:off x="415600" y="386266"/>
            <a:ext cx="11360800" cy="1108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" sz="5400" dirty="0"/>
              <a:t>Comp. biology was born in the 1960s</a:t>
            </a:r>
            <a:endParaRPr sz="5400" dirty="0"/>
          </a:p>
        </p:txBody>
      </p:sp>
      <p:sp>
        <p:nvSpPr>
          <p:cNvPr id="94" name="Google Shape;94;p18"/>
          <p:cNvSpPr txBox="1"/>
          <p:nvPr/>
        </p:nvSpPr>
        <p:spPr>
          <a:xfrm>
            <a:off x="4444833" y="6198033"/>
            <a:ext cx="7662400" cy="4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r"/>
            <a:r>
              <a:rPr lang="en" sz="2400">
                <a:latin typeface="Economica"/>
                <a:ea typeface="Economica"/>
                <a:cs typeface="Economica"/>
                <a:sym typeface="Economica"/>
              </a:rPr>
              <a:t>Joel Hagen, “The origins of bioinformatics”, NRG, Dec. 2000</a:t>
            </a:r>
            <a:endParaRPr sz="240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95" name="Google Shape;95;p18"/>
          <p:cNvSpPr txBox="1"/>
          <p:nvPr/>
        </p:nvSpPr>
        <p:spPr>
          <a:xfrm>
            <a:off x="212400" y="1736500"/>
            <a:ext cx="3919200" cy="4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609585" indent="-457189">
              <a:buClr>
                <a:srgbClr val="38761D"/>
              </a:buClr>
              <a:buSzPts val="1800"/>
              <a:buFont typeface="Economica"/>
              <a:buChar char="●"/>
            </a:pPr>
            <a:r>
              <a:rPr lang="en" sz="2400" dirty="0">
                <a:solidFill>
                  <a:srgbClr val="38761D"/>
                </a:solidFill>
                <a:highlight>
                  <a:srgbClr val="FFFFFF"/>
                </a:highlight>
                <a:latin typeface="Economica"/>
                <a:ea typeface="Economica"/>
                <a:cs typeface="Economica"/>
                <a:sym typeface="Economica"/>
              </a:rPr>
              <a:t>Expanding collection of amino acid sequences in the 1960s</a:t>
            </a:r>
            <a:endParaRPr sz="2400" dirty="0">
              <a:solidFill>
                <a:srgbClr val="38761D"/>
              </a:solidFill>
              <a:highlight>
                <a:srgbClr val="FFFFFF"/>
              </a:highlight>
              <a:latin typeface="Economica"/>
              <a:ea typeface="Economica"/>
              <a:cs typeface="Economica"/>
              <a:sym typeface="Economica"/>
            </a:endParaRPr>
          </a:p>
          <a:p>
            <a:pPr marL="609585" indent="-457189">
              <a:buClr>
                <a:srgbClr val="38761D"/>
              </a:buClr>
              <a:buSzPts val="1800"/>
              <a:buFont typeface="Economica"/>
              <a:buChar char="●"/>
            </a:pPr>
            <a:r>
              <a:rPr lang="en" sz="2400" dirty="0">
                <a:solidFill>
                  <a:srgbClr val="38761D"/>
                </a:solidFill>
                <a:highlight>
                  <a:srgbClr val="FFFFFF"/>
                </a:highlight>
                <a:latin typeface="Economica"/>
                <a:ea typeface="Economica"/>
                <a:cs typeface="Economica"/>
                <a:sym typeface="Economica"/>
              </a:rPr>
              <a:t>Need for computational power to answer questions and study protein biology</a:t>
            </a:r>
            <a:endParaRPr sz="2400" dirty="0">
              <a:solidFill>
                <a:srgbClr val="38761D"/>
              </a:solidFill>
              <a:highlight>
                <a:srgbClr val="FFFFFF"/>
              </a:highlight>
              <a:latin typeface="Economica"/>
              <a:ea typeface="Economica"/>
              <a:cs typeface="Economica"/>
              <a:sym typeface="Economica"/>
            </a:endParaRPr>
          </a:p>
          <a:p>
            <a:pPr marL="609585" indent="-457189">
              <a:buClr>
                <a:srgbClr val="38761D"/>
              </a:buClr>
              <a:buSzPts val="1800"/>
              <a:buFont typeface="Economica"/>
              <a:buChar char="●"/>
            </a:pPr>
            <a:r>
              <a:rPr lang="en" sz="2400" dirty="0">
                <a:solidFill>
                  <a:srgbClr val="38761D"/>
                </a:solidFill>
                <a:highlight>
                  <a:srgbClr val="FFFFFF"/>
                </a:highlight>
                <a:latin typeface="Economica"/>
                <a:ea typeface="Economica"/>
                <a:cs typeface="Economica"/>
                <a:sym typeface="Economica"/>
              </a:rPr>
              <a:t>Scarcity of academic computers was no longer a major problem</a:t>
            </a:r>
            <a:endParaRPr sz="2400" dirty="0">
              <a:solidFill>
                <a:srgbClr val="38761D"/>
              </a:solidFill>
              <a:highlight>
                <a:srgbClr val="FFFFFF"/>
              </a:highlight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8B6A096-58B0-4A49-85C1-C73DBD12D915}"/>
              </a:ext>
            </a:extLst>
          </p:cNvPr>
          <p:cNvSpPr txBox="1"/>
          <p:nvPr/>
        </p:nvSpPr>
        <p:spPr>
          <a:xfrm>
            <a:off x="11425594" y="107988"/>
            <a:ext cx="681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ARQ</a:t>
            </a:r>
          </a:p>
        </p:txBody>
      </p:sp>
    </p:spTree>
    <p:extLst>
      <p:ext uri="{BB962C8B-B14F-4D97-AF65-F5344CB8AC3E}">
        <p14:creationId xmlns:p14="http://schemas.microsoft.com/office/powerpoint/2010/main" val="29656589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322EA-CA95-DF4C-AC47-4A273F496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Important reminders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7FAF93-B802-5743-BEE5-C68CC6A875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128641" cy="4351338"/>
          </a:xfrm>
        </p:spPr>
        <p:txBody>
          <a:bodyPr/>
          <a:lstStyle/>
          <a:p>
            <a:r>
              <a:rPr lang="en-US" dirty="0"/>
              <a:t>Spaces matter!</a:t>
            </a:r>
          </a:p>
          <a:p>
            <a:r>
              <a:rPr lang="en-US" dirty="0"/>
              <a:t>Capitalization matters!</a:t>
            </a:r>
          </a:p>
          <a:p>
            <a:r>
              <a:rPr lang="en-US" dirty="0"/>
              <a:t>The computer is a dumb robot that needs very specific instructions to do anything correctly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7F88FF-1715-E94C-8B91-7A9E25BAE9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3028" y="1197303"/>
            <a:ext cx="2794000" cy="4064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B3B1668-6B03-D24E-BC0D-014DF02C8710}"/>
              </a:ext>
            </a:extLst>
          </p:cNvPr>
          <p:cNvSpPr/>
          <p:nvPr/>
        </p:nvSpPr>
        <p:spPr>
          <a:xfrm>
            <a:off x="7073462" y="6492875"/>
            <a:ext cx="6096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100" dirty="0">
                <a:hlinkClick r:id="rId3"/>
              </a:rPr>
              <a:t>https://en.wikipedia.org/wiki/Bender_(Futurama)#/media/File:Bender_Rodriguez.png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0634703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9"/>
          <p:cNvSpPr txBox="1">
            <a:spLocks noGrp="1"/>
          </p:cNvSpPr>
          <p:nvPr>
            <p:ph type="title"/>
          </p:nvPr>
        </p:nvSpPr>
        <p:spPr>
          <a:xfrm>
            <a:off x="653667" y="-619000"/>
            <a:ext cx="10899200" cy="5454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" sz="4400" dirty="0"/>
              <a:t>Convention: The "$" at the beginning of each command represents the shell prompt. Don't copy/paste it.</a:t>
            </a:r>
            <a:endParaRPr sz="4400" dirty="0"/>
          </a:p>
        </p:txBody>
      </p:sp>
      <p:sp>
        <p:nvSpPr>
          <p:cNvPr id="123" name="Google Shape;123;p19"/>
          <p:cNvSpPr txBox="1"/>
          <p:nvPr/>
        </p:nvSpPr>
        <p:spPr>
          <a:xfrm>
            <a:off x="820867" y="4093733"/>
            <a:ext cx="5862400" cy="8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3200" b="1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$ head -n 10 frost.txt</a:t>
            </a:r>
            <a:endParaRPr sz="3200" b="1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124" name="Google Shape;124;p19"/>
          <p:cNvCxnSpPr/>
          <p:nvPr/>
        </p:nvCxnSpPr>
        <p:spPr>
          <a:xfrm rot="10800000">
            <a:off x="1208800" y="4990800"/>
            <a:ext cx="587200" cy="708000"/>
          </a:xfrm>
          <a:prstGeom prst="straightConnector1">
            <a:avLst/>
          </a:prstGeom>
          <a:noFill/>
          <a:ln w="28575" cap="flat" cmpd="sng">
            <a:solidFill>
              <a:srgbClr val="38761D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7454C3E-6B15-8247-B2F8-6CCFFC939ABC}"/>
              </a:ext>
            </a:extLst>
          </p:cNvPr>
          <p:cNvSpPr txBox="1"/>
          <p:nvPr/>
        </p:nvSpPr>
        <p:spPr>
          <a:xfrm>
            <a:off x="11425594" y="107988"/>
            <a:ext cx="681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ARQ</a:t>
            </a:r>
          </a:p>
        </p:txBody>
      </p:sp>
    </p:spTree>
    <p:extLst>
      <p:ext uri="{BB962C8B-B14F-4D97-AF65-F5344CB8AC3E}">
        <p14:creationId xmlns:p14="http://schemas.microsoft.com/office/powerpoint/2010/main" val="5504742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1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9879200" cy="5454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" sz="8000"/>
              <a:t>What do you think the </a:t>
            </a:r>
            <a:r>
              <a:rPr lang="en" sz="8000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tail</a:t>
            </a:r>
            <a:r>
              <a:rPr lang="en" sz="8000"/>
              <a:t> command does?</a:t>
            </a:r>
            <a:endParaRPr sz="80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01CB68-C252-6448-9074-3E5E78B894C7}"/>
              </a:ext>
            </a:extLst>
          </p:cNvPr>
          <p:cNvSpPr txBox="1"/>
          <p:nvPr/>
        </p:nvSpPr>
        <p:spPr>
          <a:xfrm>
            <a:off x="11425594" y="107988"/>
            <a:ext cx="681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ARQ</a:t>
            </a:r>
          </a:p>
        </p:txBody>
      </p:sp>
    </p:spTree>
    <p:extLst>
      <p:ext uri="{BB962C8B-B14F-4D97-AF65-F5344CB8AC3E}">
        <p14:creationId xmlns:p14="http://schemas.microsoft.com/office/powerpoint/2010/main" val="582291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2"/>
          <p:cNvSpPr txBox="1">
            <a:spLocks noGrp="1"/>
          </p:cNvSpPr>
          <p:nvPr>
            <p:ph type="title"/>
          </p:nvPr>
        </p:nvSpPr>
        <p:spPr>
          <a:xfrm>
            <a:off x="383933" y="398400"/>
            <a:ext cx="11360800" cy="1108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" dirty="0"/>
              <a:t>The </a:t>
            </a:r>
            <a:r>
              <a:rPr lang="en" dirty="0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cat</a:t>
            </a:r>
            <a:r>
              <a:rPr lang="en" dirty="0"/>
              <a:t> command</a:t>
            </a:r>
            <a:endParaRPr dirty="0"/>
          </a:p>
          <a:p>
            <a:r>
              <a:rPr lang="en" sz="2400" dirty="0"/>
              <a:t>(report every line in an input file or stream)</a:t>
            </a:r>
            <a:endParaRPr sz="2400" dirty="0"/>
          </a:p>
        </p:txBody>
      </p:sp>
      <p:sp>
        <p:nvSpPr>
          <p:cNvPr id="151" name="Google Shape;151;p22"/>
          <p:cNvSpPr txBox="1"/>
          <p:nvPr/>
        </p:nvSpPr>
        <p:spPr>
          <a:xfrm>
            <a:off x="2857933" y="2749800"/>
            <a:ext cx="6412800" cy="3155600"/>
          </a:xfrm>
          <a:prstGeom prst="rect">
            <a:avLst/>
          </a:prstGeom>
          <a:noFill/>
          <a:ln w="9525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200" dirty="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&gt;NC_012920.1 Homo sapiens mitochondrion, complete genome</a:t>
            </a:r>
            <a:endParaRPr sz="1200" dirty="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200" dirty="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GATCACAGGTCTATCACCCTATTAACCACTCACGGGAGCTCTCCATGCATTTGGTATTTTCGTCTGGGGG</a:t>
            </a:r>
            <a:endParaRPr sz="1200" dirty="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200" dirty="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GTATGCACGCGATAGCATTGCGAGACGCTGGAGCCGGAGCACCCTATGTCGCAGTATCTGTCTTTGATTC</a:t>
            </a:r>
            <a:endParaRPr sz="1200" dirty="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200" dirty="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CTGCCTCATCCTATTATTTATCGCACCTACGTTCAATATTACAGGCGAACATACTTACTAAAGTGTGTTA</a:t>
            </a:r>
            <a:endParaRPr sz="1200" dirty="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200" dirty="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ATTAATTAATGCTTGTAGGACATAATAATAACAATTGAATGTCTGCACAGCCACTTTCCACACAGACATC</a:t>
            </a:r>
            <a:endParaRPr sz="1200" dirty="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200" dirty="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ATAACAAAAAATTTCCACCAAACCCCCCCTCCCCCGCTTCTGGCCACAGCACTTAAACACATCTCTGCCA</a:t>
            </a:r>
            <a:endParaRPr sz="1200" dirty="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200" dirty="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AACCCCAAAAACAAAGAACCCTAACACCAGCCTAACCAGATTTCAAATTTTATCTTTTGGCGGTATGCAC</a:t>
            </a:r>
            <a:endParaRPr sz="1200" dirty="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200" dirty="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TTTTAACAGTCACCCCCCAACTAACACATTATTTTCCCCTCCCACTCCCATACTACTAATCTCATCAATA</a:t>
            </a:r>
            <a:endParaRPr sz="1200" dirty="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200" dirty="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CAACCCCCGCCCATCCTACCCAGCACACACACACCGCTGCTAACCCCATACCCCGAACCAACCAAACCCC</a:t>
            </a:r>
            <a:endParaRPr sz="1200" dirty="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200" dirty="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AAAGACACCCCCCACAGTTTATGTAGCTTACCTCCTCAAAGCAATACACTGAAAATGTTTAGACGGGCTC</a:t>
            </a:r>
            <a:endParaRPr sz="1200" dirty="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200" dirty="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ACATCACCCCATAAACAAATAGGTTTGGTCCTAGCCTTTCTATTAGCTCTTAGTAAGATTACACATGCAA</a:t>
            </a:r>
            <a:endParaRPr sz="1200" dirty="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200" dirty="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GCATCCCCGTTCCAGTGAGTTCACCCTCTAAATCACCACGATCAAAAGGAACAAGCATCAAGCACGCAGC</a:t>
            </a:r>
            <a:endParaRPr sz="1200" dirty="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200" dirty="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AATGCAGCTCAAAACGCTTAGCCTAGCCACACCCCCACGGGAAACAGCAGTGATTAACCTTTAGCAATAA</a:t>
            </a:r>
            <a:endParaRPr sz="1200" dirty="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200" dirty="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ACGAAAGTTTAACTAAGCTATACTAACCCCAGGGTTGGTCAATTTCGTGCCAGCCACCGCGGTCACACGA</a:t>
            </a:r>
            <a:endParaRPr sz="1200" dirty="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200" dirty="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TTAACCCAAGTCAATAGAAGCCGGCGTAAAGAGTGTTTTAGATCACCCCCTCCCCAATAAAGCTAAAACT</a:t>
            </a:r>
            <a:endParaRPr sz="1200" dirty="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endParaRPr sz="1200" dirty="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52" name="Google Shape;152;p22"/>
          <p:cNvSpPr txBox="1"/>
          <p:nvPr/>
        </p:nvSpPr>
        <p:spPr>
          <a:xfrm>
            <a:off x="2844800" y="1997833"/>
            <a:ext cx="4000000" cy="8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2133" b="1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$ cat dna.fasta</a:t>
            </a:r>
            <a:endParaRPr sz="2133" b="1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3679629-93F7-774A-B86A-B0C13AB214B2}"/>
              </a:ext>
            </a:extLst>
          </p:cNvPr>
          <p:cNvSpPr txBox="1"/>
          <p:nvPr/>
        </p:nvSpPr>
        <p:spPr>
          <a:xfrm>
            <a:off x="11425594" y="107988"/>
            <a:ext cx="681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ARQ</a:t>
            </a:r>
          </a:p>
        </p:txBody>
      </p:sp>
    </p:spTree>
    <p:extLst>
      <p:ext uri="{BB962C8B-B14F-4D97-AF65-F5344CB8AC3E}">
        <p14:creationId xmlns:p14="http://schemas.microsoft.com/office/powerpoint/2010/main" val="42315296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3"/>
          <p:cNvSpPr txBox="1">
            <a:spLocks noGrp="1"/>
          </p:cNvSpPr>
          <p:nvPr>
            <p:ph type="title"/>
          </p:nvPr>
        </p:nvSpPr>
        <p:spPr>
          <a:xfrm>
            <a:off x="405613" y="675087"/>
            <a:ext cx="11360800" cy="1108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" sz="5867" dirty="0"/>
              <a:t>The </a:t>
            </a:r>
            <a:r>
              <a:rPr lang="en" sz="5867" dirty="0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cat</a:t>
            </a:r>
            <a:r>
              <a:rPr lang="en" sz="5867" dirty="0"/>
              <a:t> command: add line numbers with </a:t>
            </a:r>
            <a:r>
              <a:rPr lang="en" sz="5867" dirty="0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-n</a:t>
            </a:r>
            <a:endParaRPr sz="5867" dirty="0">
              <a:solidFill>
                <a:srgbClr val="38761D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2400" dirty="0"/>
              <a:t>(report every line in an input file or stream)</a:t>
            </a:r>
            <a:endParaRPr sz="2400" dirty="0"/>
          </a:p>
        </p:txBody>
      </p:sp>
      <p:sp>
        <p:nvSpPr>
          <p:cNvPr id="158" name="Google Shape;158;p23"/>
          <p:cNvSpPr txBox="1"/>
          <p:nvPr/>
        </p:nvSpPr>
        <p:spPr>
          <a:xfrm>
            <a:off x="2857933" y="2749800"/>
            <a:ext cx="7713600" cy="2829600"/>
          </a:xfrm>
          <a:prstGeom prst="rect">
            <a:avLst/>
          </a:prstGeom>
          <a:noFill/>
          <a:ln w="9525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1	&gt;NC_012920.1 Homo sapiens mitochondrion, complete genome</a:t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>
              <a:buClr>
                <a:schemeClr val="dk1"/>
              </a:buClr>
              <a:buSzPts val="1100"/>
            </a:pP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2	GATCACAGGTCTATCACCCTATTAACCACTCACGGGAGCTCTCCATGCATTTGGTATTTTCGTCTGGGGG</a:t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>
              <a:buClr>
                <a:schemeClr val="dk1"/>
              </a:buClr>
              <a:buSzPts val="1100"/>
            </a:pP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3	GTATGCACGCGATAGCATTGCGAGACGCTGGAGCCGGAGCACCCTATGTCGCAGTATCTGTCTTTGATTC</a:t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>
              <a:buClr>
                <a:schemeClr val="dk1"/>
              </a:buClr>
              <a:buSzPts val="1100"/>
            </a:pP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4	CTGCCTCATCCTATTATTTATCGCACCTACGTTCAATATTACAGGCGAACATACTTACTAAAGTGTGTTA</a:t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>
              <a:buClr>
                <a:schemeClr val="dk1"/>
              </a:buClr>
              <a:buSzPts val="1100"/>
            </a:pP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5	ATTAATTAATGCTTGTAGGACATAATAATAACAATTGAATGTCTGCACAGCCACTTTCCACACAGACATC</a:t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>
              <a:buClr>
                <a:schemeClr val="dk1"/>
              </a:buClr>
              <a:buSzPts val="1100"/>
            </a:pP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6	ATAACAAAAAATTTCCACCAAACCCCCCCTCCCCCGCTTCTGGCCACAGCACTTAAACACATCTCTGCCA</a:t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>
              <a:buClr>
                <a:schemeClr val="dk1"/>
              </a:buClr>
              <a:buSzPts val="1100"/>
            </a:pP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7	AACCCCAAAAACAAAGAACCCTAACACCAGCCTAACCAGATTTCAAATTTTATCTTTTGGCGGTATGCAC</a:t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>
              <a:buClr>
                <a:schemeClr val="dk1"/>
              </a:buClr>
              <a:buSzPts val="1100"/>
            </a:pP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8	TTTTAACAGTCACCCCCCAACTAACACATTATTTTCCCCTCCCACTCCCATACTACTAATCTCATCAATA</a:t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>
              <a:buClr>
                <a:schemeClr val="dk1"/>
              </a:buClr>
              <a:buSzPts val="1100"/>
            </a:pP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9	CAACCCCCGCCCATCCTACCCAGCACACACACACCGCTGCTAACCCCATACCCCGAACCAACCAAACCCC</a:t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>
              <a:buClr>
                <a:schemeClr val="dk1"/>
              </a:buClr>
              <a:buSzPts val="1100"/>
            </a:pP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10	AAAGACACCCCCCACAGTTTATGTAGCTTACCTCCTCAAAGCAATACACTGAAAATGTTTAGACGGGCTC</a:t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>
              <a:buClr>
                <a:schemeClr val="dk1"/>
              </a:buClr>
              <a:buSzPts val="1100"/>
            </a:pP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11	ACATCACCCCATAAACAAATAGGTTTGGTCCTAGCCTTTCTATTAGCTCTTAGTAAGATTACACATGCAA</a:t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>
              <a:buClr>
                <a:schemeClr val="dk1"/>
              </a:buClr>
              <a:buSzPts val="1100"/>
            </a:pP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12	GCATCCCCGTTCCAGTGAGTTCACCCTCTAAATCACCACGATCAAAAGGAACAAGCATCAAGCACGCAGC</a:t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>
              <a:buClr>
                <a:schemeClr val="dk1"/>
              </a:buClr>
              <a:buSzPts val="1100"/>
            </a:pP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13	AATGCAGCTCAAAACGCTTAGCCTAGCCACACCCCCACGGGAAACAGCAGTGATTAACCTTTAGCAATAA</a:t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>
              <a:buClr>
                <a:schemeClr val="dk1"/>
              </a:buClr>
              <a:buSzPts val="1100"/>
            </a:pP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14	ACGAAAGTTTAACTAAGCTATACTAACCCCAGGGTTGGTCAATTTCGTGCCAGCCACCGCGGTCACACGA</a:t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15	TTAACCCAAGTCAATAGAAGCCGGCGTAAAGAGTGTTTTAGATCACCCCCTCCCCAATAAAGCTAAAACT</a:t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59" name="Google Shape;159;p23"/>
          <p:cNvSpPr txBox="1"/>
          <p:nvPr/>
        </p:nvSpPr>
        <p:spPr>
          <a:xfrm>
            <a:off x="2844800" y="1997833"/>
            <a:ext cx="4000000" cy="8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2133" b="1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$ cat </a:t>
            </a:r>
            <a:r>
              <a:rPr lang="en" sz="2133" b="1">
                <a:solidFill>
                  <a:srgbClr val="38761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-n</a:t>
            </a:r>
            <a:r>
              <a:rPr lang="en" sz="2133" b="1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dna.fasta</a:t>
            </a:r>
            <a:endParaRPr sz="2133" b="1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6D9F3A-B21C-024B-922E-1F0CC39CDAEA}"/>
              </a:ext>
            </a:extLst>
          </p:cNvPr>
          <p:cNvSpPr txBox="1"/>
          <p:nvPr/>
        </p:nvSpPr>
        <p:spPr>
          <a:xfrm>
            <a:off x="11425594" y="107988"/>
            <a:ext cx="681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ARQ</a:t>
            </a:r>
          </a:p>
        </p:txBody>
      </p:sp>
    </p:spTree>
    <p:extLst>
      <p:ext uri="{BB962C8B-B14F-4D97-AF65-F5344CB8AC3E}">
        <p14:creationId xmlns:p14="http://schemas.microsoft.com/office/powerpoint/2010/main" val="8380528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5"/>
          <p:cNvSpPr txBox="1">
            <a:spLocks noGrp="1"/>
          </p:cNvSpPr>
          <p:nvPr>
            <p:ph type="title"/>
          </p:nvPr>
        </p:nvSpPr>
        <p:spPr>
          <a:xfrm>
            <a:off x="415600" y="116433"/>
            <a:ext cx="11360800" cy="1108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"/>
              <a:t>The </a:t>
            </a:r>
            <a:r>
              <a:rPr lang="en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wc</a:t>
            </a:r>
            <a:r>
              <a:rPr lang="en"/>
              <a:t> command</a:t>
            </a:r>
            <a:endParaRPr/>
          </a:p>
          <a:p>
            <a:r>
              <a:rPr lang="en" sz="2400"/>
              <a:t>(count the lines, words, and bytes in a file or stream)</a:t>
            </a:r>
            <a:endParaRPr sz="2400"/>
          </a:p>
        </p:txBody>
      </p:sp>
      <p:sp>
        <p:nvSpPr>
          <p:cNvPr id="172" name="Google Shape;172;p25"/>
          <p:cNvSpPr txBox="1"/>
          <p:nvPr/>
        </p:nvSpPr>
        <p:spPr>
          <a:xfrm>
            <a:off x="7010400" y="2582633"/>
            <a:ext cx="4000000" cy="4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333" b="1" dirty="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$ </a:t>
            </a:r>
            <a:r>
              <a:rPr lang="en" sz="1333" b="1" dirty="0" err="1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wc</a:t>
            </a:r>
            <a:r>
              <a:rPr lang="en" sz="1333" b="1" dirty="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333" b="1" dirty="0" err="1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dna.fasta</a:t>
            </a:r>
            <a:endParaRPr sz="1333" b="1" dirty="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333" b="1" dirty="0">
                <a:solidFill>
                  <a:srgbClr val="38761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15   20 1051 </a:t>
            </a:r>
            <a:r>
              <a:rPr lang="en" sz="1333" b="1" dirty="0" err="1">
                <a:solidFill>
                  <a:srgbClr val="38761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dna.fasta</a:t>
            </a:r>
            <a:endParaRPr sz="1333" b="1" dirty="0">
              <a:solidFill>
                <a:srgbClr val="38761D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73" name="Google Shape;173;p25"/>
          <p:cNvSpPr txBox="1"/>
          <p:nvPr/>
        </p:nvSpPr>
        <p:spPr>
          <a:xfrm rot="-591">
            <a:off x="9580239" y="2435783"/>
            <a:ext cx="2326000" cy="6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How many lines words and bytes (characters) in </a:t>
            </a:r>
            <a:r>
              <a:rPr lang="en" dirty="0" err="1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dna.fasta</a:t>
            </a:r>
            <a:r>
              <a:rPr lang="en" dirty="0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?</a:t>
            </a:r>
            <a:endParaRPr dirty="0"/>
          </a:p>
        </p:txBody>
      </p:sp>
      <p:sp>
        <p:nvSpPr>
          <p:cNvPr id="174" name="Google Shape;174;p25"/>
          <p:cNvSpPr txBox="1"/>
          <p:nvPr/>
        </p:nvSpPr>
        <p:spPr>
          <a:xfrm>
            <a:off x="7010400" y="3801833"/>
            <a:ext cx="4000000" cy="4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333" b="1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$ wc -l </a:t>
            </a:r>
            <a:r>
              <a:rPr lang="en" sz="1333" b="1">
                <a:solidFill>
                  <a:srgbClr val="33333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dna.fasta</a:t>
            </a:r>
            <a:endParaRPr sz="1333" b="1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333" b="1">
                <a:solidFill>
                  <a:srgbClr val="38761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16 </a:t>
            </a:r>
            <a:r>
              <a:rPr lang="en" sz="1333" b="1">
                <a:solidFill>
                  <a:srgbClr val="38761D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dna.fasta</a:t>
            </a:r>
            <a:endParaRPr sz="1333" b="1">
              <a:solidFill>
                <a:srgbClr val="38761D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75" name="Google Shape;175;p25"/>
          <p:cNvSpPr txBox="1"/>
          <p:nvPr/>
        </p:nvSpPr>
        <p:spPr>
          <a:xfrm rot="-591">
            <a:off x="9580239" y="3654983"/>
            <a:ext cx="2326000" cy="6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How many lines (</a:t>
            </a:r>
            <a:r>
              <a:rPr lang="en" b="1" dirty="0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-l</a:t>
            </a:r>
            <a:r>
              <a:rPr lang="en" dirty="0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) in </a:t>
            </a:r>
            <a:r>
              <a:rPr lang="en" dirty="0" err="1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dna.fasta</a:t>
            </a:r>
            <a:r>
              <a:rPr lang="en" dirty="0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?</a:t>
            </a:r>
            <a:endParaRPr dirty="0"/>
          </a:p>
        </p:txBody>
      </p:sp>
      <p:sp>
        <p:nvSpPr>
          <p:cNvPr id="176" name="Google Shape;176;p25"/>
          <p:cNvSpPr txBox="1"/>
          <p:nvPr/>
        </p:nvSpPr>
        <p:spPr>
          <a:xfrm>
            <a:off x="317933" y="2749800"/>
            <a:ext cx="6412800" cy="3155600"/>
          </a:xfrm>
          <a:prstGeom prst="rect">
            <a:avLst/>
          </a:prstGeom>
          <a:noFill/>
          <a:ln w="9525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&gt;NC_012920.1 Homo sapiens mitochondrion, complete genome</a:t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GATCACAGGTCTATCACCCTATTAACCACTCACGGGAGCTCTCCATGCATTTGGTATTTTCGTCTGGGGG</a:t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GTATGCACGCGATAGCATTGCGAGACGCTGGAGCCGGAGCACCCTATGTCGCAGTATCTGTCTTTGATTC</a:t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CTGCCTCATCCTATTATTTATCGCACCTACGTTCAATATTACAGGCGAACATACTTACTAAAGTGTGTTA</a:t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ATTAATTAATGCTTGTAGGACATAATAATAACAATTGAATGTCTGCACAGCCACTTTCCACACAGACATC</a:t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ATAACAAAAAATTTCCACCAAACCCCCCCTCCCCCGCTTCTGGCCACAGCACTTAAACACATCTCTGCCA</a:t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AACCCCAAAAACAAAGAACCCTAACACCAGCCTAACCAGATTTCAAATTTTATCTTTTGGCGGTATGCAC</a:t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TTTTAACAGTCACCCCCCAACTAACACATTATTTTCCCCTCCCACTCCCATACTACTAATCTCATCAATA</a:t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CAACCCCCGCCCATCCTACCCAGCACACACACACCGCTGCTAACCCCATACCCCGAACCAACCAAACCCC</a:t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AAAGACACCCCCCACAGTTTATGTAGCTTACCTCCTCAAAGCAATACACTGAAAATGTTTAGACGGGCTC</a:t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ACATCACCCCATAAACAAATAGGTTTGGTCCTAGCCTTTCTATTAGCTCTTAGTAAGATTACACATGCAA</a:t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GCATCCCCGTTCCAGTGAGTTCACCCTCTAAATCACCACGATCAAAAGGAACAAGCATCAAGCACGCAGC</a:t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AATGCAGCTCAAAACGCTTAGCCTAGCCACACCCCCACGGGAAACAGCAGTGATTAACCTTTAGCAATAA</a:t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ACGAAAGTTTAACTAAGCTATACTAACCCCAGGGTTGGTCAATTTCGTGCCAGCCACCGCGGTCACACGA</a:t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TTAACCCAAGTCAATAGAAGCCGGCGTAAAGAGTGTTTTAGATCACCCCCTCCCCAATAAAGCTAAAACT</a:t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endParaRPr sz="120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77" name="Google Shape;177;p25"/>
          <p:cNvSpPr txBox="1"/>
          <p:nvPr/>
        </p:nvSpPr>
        <p:spPr>
          <a:xfrm>
            <a:off x="304800" y="1997833"/>
            <a:ext cx="4000000" cy="8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333" b="1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$ cat dna.fasta</a:t>
            </a:r>
            <a:endParaRPr sz="1333" b="1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78" name="Google Shape;178;p25"/>
          <p:cNvSpPr txBox="1"/>
          <p:nvPr/>
        </p:nvSpPr>
        <p:spPr>
          <a:xfrm>
            <a:off x="7010400" y="4817833"/>
            <a:ext cx="4000000" cy="4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333" b="1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$ wc -c </a:t>
            </a:r>
            <a:r>
              <a:rPr lang="en" sz="1333" b="1">
                <a:solidFill>
                  <a:srgbClr val="33333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dna.fasta</a:t>
            </a:r>
            <a:endParaRPr sz="1333" b="1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333" b="1">
                <a:solidFill>
                  <a:srgbClr val="38761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1051 </a:t>
            </a:r>
            <a:r>
              <a:rPr lang="en" sz="1333" b="1">
                <a:solidFill>
                  <a:srgbClr val="38761D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dna.fasta</a:t>
            </a:r>
            <a:endParaRPr sz="1333" b="1">
              <a:solidFill>
                <a:srgbClr val="38761D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79" name="Google Shape;179;p25"/>
          <p:cNvSpPr txBox="1"/>
          <p:nvPr/>
        </p:nvSpPr>
        <p:spPr>
          <a:xfrm rot="-591">
            <a:off x="9580239" y="4670983"/>
            <a:ext cx="2326000" cy="6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How many characters (</a:t>
            </a:r>
            <a:r>
              <a:rPr lang="en" b="1" dirty="0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-c</a:t>
            </a:r>
            <a:r>
              <a:rPr lang="en" dirty="0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) in </a:t>
            </a:r>
            <a:r>
              <a:rPr lang="en" dirty="0" err="1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dna.fasta</a:t>
            </a:r>
            <a:r>
              <a:rPr lang="en" dirty="0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?</a:t>
            </a:r>
            <a:endParaRPr dirty="0"/>
          </a:p>
        </p:txBody>
      </p:sp>
      <p:sp>
        <p:nvSpPr>
          <p:cNvPr id="180" name="Google Shape;180;p25"/>
          <p:cNvSpPr txBox="1"/>
          <p:nvPr/>
        </p:nvSpPr>
        <p:spPr>
          <a:xfrm rot="-580">
            <a:off x="7040227" y="5686783"/>
            <a:ext cx="4745600" cy="6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b="1" u="sng" dirty="0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Think</a:t>
            </a:r>
            <a:r>
              <a:rPr lang="en" b="1" dirty="0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: Is this the same as the number of nucleotides in the sequence?</a:t>
            </a:r>
            <a:endParaRPr b="1" dirty="0"/>
          </a:p>
        </p:txBody>
      </p:sp>
      <p:cxnSp>
        <p:nvCxnSpPr>
          <p:cNvPr id="181" name="Google Shape;181;p25"/>
          <p:cNvCxnSpPr>
            <a:stCxn id="180" idx="0"/>
          </p:cNvCxnSpPr>
          <p:nvPr/>
        </p:nvCxnSpPr>
        <p:spPr>
          <a:xfrm rot="10800000">
            <a:off x="8704227" y="5216383"/>
            <a:ext cx="708800" cy="470400"/>
          </a:xfrm>
          <a:prstGeom prst="straightConnector1">
            <a:avLst/>
          </a:prstGeom>
          <a:noFill/>
          <a:ln w="28575" cap="flat" cmpd="sng">
            <a:solidFill>
              <a:srgbClr val="38761D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68D4C09-7230-0042-BDA8-C6E410EDB908}"/>
              </a:ext>
            </a:extLst>
          </p:cNvPr>
          <p:cNvSpPr txBox="1"/>
          <p:nvPr/>
        </p:nvSpPr>
        <p:spPr>
          <a:xfrm>
            <a:off x="11425594" y="107988"/>
            <a:ext cx="681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ARQ</a:t>
            </a:r>
          </a:p>
        </p:txBody>
      </p:sp>
    </p:spTree>
    <p:extLst>
      <p:ext uri="{BB962C8B-B14F-4D97-AF65-F5344CB8AC3E}">
        <p14:creationId xmlns:p14="http://schemas.microsoft.com/office/powerpoint/2010/main" val="32873061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7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9879200" cy="5454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" sz="8000"/>
              <a:t>But what about doing </a:t>
            </a:r>
            <a:endParaRPr sz="8000"/>
          </a:p>
          <a:p>
            <a:r>
              <a:rPr lang="en" sz="8000"/>
              <a:t>something </a:t>
            </a:r>
            <a:r>
              <a:rPr lang="en" sz="8000" u="sng"/>
              <a:t>useful</a:t>
            </a:r>
            <a:r>
              <a:rPr lang="en" sz="8000"/>
              <a:t>?</a:t>
            </a:r>
            <a:endParaRPr sz="80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ABC57B-8DA3-6549-8A3F-EEC7204BBE25}"/>
              </a:ext>
            </a:extLst>
          </p:cNvPr>
          <p:cNvSpPr txBox="1"/>
          <p:nvPr/>
        </p:nvSpPr>
        <p:spPr>
          <a:xfrm>
            <a:off x="11425594" y="107988"/>
            <a:ext cx="681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ARQ</a:t>
            </a:r>
          </a:p>
        </p:txBody>
      </p:sp>
    </p:spTree>
    <p:extLst>
      <p:ext uri="{BB962C8B-B14F-4D97-AF65-F5344CB8AC3E}">
        <p14:creationId xmlns:p14="http://schemas.microsoft.com/office/powerpoint/2010/main" val="11403660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8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11072000" cy="5454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" sz="4000"/>
              <a:t>Let’s imagine you are a first year graduate student studying gene regulation in human muscle development.</a:t>
            </a:r>
            <a:endParaRPr sz="4000"/>
          </a:p>
          <a:p>
            <a:endParaRPr sz="4000"/>
          </a:p>
          <a:p>
            <a:r>
              <a:rPr lang="en" sz="4000"/>
              <a:t>You will need a list of genes and transcripts in the human genome.</a:t>
            </a:r>
            <a:endParaRPr sz="4000"/>
          </a:p>
          <a:p>
            <a:endParaRPr sz="4000"/>
          </a:p>
          <a:p>
            <a:r>
              <a:rPr lang="en" sz="4000"/>
              <a:t>I have placed such a file in a directory called “muscledev” within your “home” directory.</a:t>
            </a:r>
            <a:endParaRPr sz="4000"/>
          </a:p>
          <a:p>
            <a:endParaRPr sz="1333">
              <a:solidFill>
                <a:srgbClr val="333333"/>
              </a:solidFill>
              <a:highlight>
                <a:srgbClr val="F7F7F7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4000" i="1">
                <a:solidFill>
                  <a:srgbClr val="38761D"/>
                </a:solidFill>
              </a:rPr>
              <a:t>How would we get to the file, figure out what it is called, and see its contents?</a:t>
            </a:r>
            <a:endParaRPr sz="4000" i="1">
              <a:solidFill>
                <a:srgbClr val="38761D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9CC98C-EE27-7C4E-83C0-8BACA02B1D81}"/>
              </a:ext>
            </a:extLst>
          </p:cNvPr>
          <p:cNvSpPr txBox="1"/>
          <p:nvPr/>
        </p:nvSpPr>
        <p:spPr>
          <a:xfrm>
            <a:off x="11425594" y="107988"/>
            <a:ext cx="681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ARQ</a:t>
            </a:r>
          </a:p>
        </p:txBody>
      </p:sp>
    </p:spTree>
    <p:extLst>
      <p:ext uri="{BB962C8B-B14F-4D97-AF65-F5344CB8AC3E}">
        <p14:creationId xmlns:p14="http://schemas.microsoft.com/office/powerpoint/2010/main" val="504707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B47234-A09C-1741-9DBB-71575A01A6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667" y="600200"/>
            <a:ext cx="7838400" cy="881759"/>
          </a:xfrm>
        </p:spPr>
        <p:txBody>
          <a:bodyPr/>
          <a:lstStyle/>
          <a:p>
            <a:r>
              <a:rPr lang="en-US" dirty="0"/>
              <a:t>Downloading a file</a:t>
            </a:r>
          </a:p>
        </p:txBody>
      </p:sp>
      <p:sp>
        <p:nvSpPr>
          <p:cNvPr id="3" name="Google Shape;172;p25">
            <a:extLst>
              <a:ext uri="{FF2B5EF4-FFF2-40B4-BE49-F238E27FC236}">
                <a16:creationId xmlns:a16="http://schemas.microsoft.com/office/drawing/2014/main" id="{032B54E8-F06E-6641-BC2B-BC487A6CD9F3}"/>
              </a:ext>
            </a:extLst>
          </p:cNvPr>
          <p:cNvSpPr txBox="1"/>
          <p:nvPr/>
        </p:nvSpPr>
        <p:spPr>
          <a:xfrm>
            <a:off x="273269" y="1909971"/>
            <a:ext cx="11845159" cy="4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333" b="1" dirty="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$ </a:t>
            </a:r>
            <a:r>
              <a:rPr lang="en-US" sz="1333" b="1" dirty="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curl –O -L </a:t>
            </a:r>
            <a:r>
              <a:rPr lang="en-US" sz="1333" b="1" dirty="0">
                <a:latin typeface="Consolas"/>
                <a:ea typeface="Consolas"/>
                <a:cs typeface="Consolas"/>
                <a:sym typeface="Consolas"/>
              </a:rPr>
              <a:t>ftp://</a:t>
            </a:r>
            <a:r>
              <a:rPr lang="en-US" sz="1333" b="1" dirty="0" err="1">
                <a:latin typeface="Consolas"/>
                <a:ea typeface="Consolas"/>
                <a:cs typeface="Consolas"/>
                <a:sym typeface="Consolas"/>
              </a:rPr>
              <a:t>ftp.ensembl.org</a:t>
            </a:r>
            <a:r>
              <a:rPr lang="en-US" sz="1333" b="1" dirty="0">
                <a:latin typeface="Consolas"/>
                <a:ea typeface="Consolas"/>
                <a:cs typeface="Consolas"/>
                <a:sym typeface="Consolas"/>
              </a:rPr>
              <a:t>/pub/release-99/</a:t>
            </a:r>
            <a:r>
              <a:rPr lang="en-US" sz="1333" b="1" dirty="0" err="1">
                <a:latin typeface="Consolas"/>
                <a:ea typeface="Consolas"/>
                <a:cs typeface="Consolas"/>
                <a:sym typeface="Consolas"/>
              </a:rPr>
              <a:t>gtf</a:t>
            </a:r>
            <a:r>
              <a:rPr lang="en-US" sz="1333" b="1" dirty="0">
                <a:latin typeface="Consolas"/>
                <a:ea typeface="Consolas"/>
                <a:cs typeface="Consolas"/>
                <a:sym typeface="Consolas"/>
              </a:rPr>
              <a:t>/</a:t>
            </a:r>
            <a:r>
              <a:rPr lang="en-US" sz="1333" b="1" dirty="0" err="1">
                <a:latin typeface="Consolas"/>
                <a:ea typeface="Consolas"/>
                <a:cs typeface="Consolas"/>
                <a:sym typeface="Consolas"/>
              </a:rPr>
              <a:t>saccharomyces_cerevisiae</a:t>
            </a:r>
            <a:r>
              <a:rPr lang="en-US" sz="1333" b="1" dirty="0">
                <a:latin typeface="Consolas"/>
                <a:ea typeface="Consolas"/>
                <a:cs typeface="Consolas"/>
                <a:sym typeface="Consolas"/>
              </a:rPr>
              <a:t>/Saccharomyces_cerevisiae.R64-1-1.99.gtf.gz</a:t>
            </a:r>
            <a:endParaRPr sz="1333" b="1" dirty="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333" b="1" dirty="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$ </a:t>
            </a:r>
            <a:r>
              <a:rPr lang="en" sz="1333" b="1" dirty="0" err="1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gzip</a:t>
            </a:r>
            <a:r>
              <a:rPr lang="en" sz="1333" b="1" dirty="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–d </a:t>
            </a:r>
            <a:r>
              <a:rPr lang="en-US" sz="1333" b="1" dirty="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Saccharomyces_cerevisiae.R64-1-1.99.gtf.gz</a:t>
            </a:r>
            <a:endParaRPr sz="1333" b="1" dirty="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11945370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0"/>
          <p:cNvSpPr txBox="1">
            <a:spLocks noGrp="1"/>
          </p:cNvSpPr>
          <p:nvPr>
            <p:ph type="title"/>
          </p:nvPr>
        </p:nvSpPr>
        <p:spPr>
          <a:xfrm>
            <a:off x="415600" y="408083"/>
            <a:ext cx="11360800" cy="1108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" sz="5400" dirty="0"/>
              <a:t>The </a:t>
            </a:r>
            <a:r>
              <a:rPr lang="en" sz="5400" dirty="0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less</a:t>
            </a:r>
            <a:r>
              <a:rPr lang="en" sz="5400" dirty="0"/>
              <a:t> command</a:t>
            </a:r>
            <a:endParaRPr sz="5400" dirty="0"/>
          </a:p>
          <a:p>
            <a:r>
              <a:rPr lang="en" sz="2400" dirty="0"/>
              <a:t>(scroll through the contents of files page by page. </a:t>
            </a:r>
            <a:r>
              <a:rPr lang="en" sz="2400" b="1" u="sng" dirty="0"/>
              <a:t>less is “more”</a:t>
            </a:r>
            <a:r>
              <a:rPr lang="en" sz="2400" dirty="0"/>
              <a:t> </a:t>
            </a:r>
            <a:r>
              <a:rPr lang="en" sz="2400" b="1" u="sng" dirty="0"/>
              <a:t>, because you can go forwards and backwards</a:t>
            </a:r>
            <a:r>
              <a:rPr lang="en" sz="2400" dirty="0"/>
              <a:t>)</a:t>
            </a:r>
            <a:endParaRPr sz="2400" dirty="0"/>
          </a:p>
        </p:txBody>
      </p:sp>
      <p:sp>
        <p:nvSpPr>
          <p:cNvPr id="213" name="Google Shape;213;p30"/>
          <p:cNvSpPr txBox="1"/>
          <p:nvPr/>
        </p:nvSpPr>
        <p:spPr>
          <a:xfrm>
            <a:off x="3843500" y="1644733"/>
            <a:ext cx="8146000" cy="4767600"/>
          </a:xfrm>
          <a:prstGeom prst="rect">
            <a:avLst/>
          </a:prstGeom>
          <a:noFill/>
          <a:ln w="9525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200" dirty="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#!genome-build GRCh38.p7</a:t>
            </a:r>
            <a:endParaRPr sz="1200" dirty="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200" dirty="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#!genome-version GRCh38</a:t>
            </a:r>
            <a:endParaRPr sz="1200" dirty="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200" dirty="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#!genome-date 2013-12</a:t>
            </a:r>
            <a:endParaRPr sz="1200" dirty="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200" dirty="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#!genome-build-accession NCBI:GCA_000001405.22</a:t>
            </a:r>
            <a:endParaRPr sz="1200" dirty="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200" dirty="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#!</a:t>
            </a:r>
            <a:r>
              <a:rPr lang="en" sz="1200" dirty="0" err="1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genebuild</a:t>
            </a:r>
            <a:r>
              <a:rPr lang="en" sz="1200" dirty="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-last-updated 2016-06</a:t>
            </a:r>
            <a:endParaRPr sz="1200" dirty="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200" dirty="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       </a:t>
            </a:r>
            <a:r>
              <a:rPr lang="en" sz="1200" dirty="0" err="1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havana</a:t>
            </a:r>
            <a:r>
              <a:rPr lang="en" sz="1200" dirty="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gene    11869   14409   .       +       .       </a:t>
            </a:r>
            <a:r>
              <a:rPr lang="en" sz="1200" dirty="0" err="1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gene_id</a:t>
            </a:r>
            <a:r>
              <a:rPr lang="en" sz="1200" dirty="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"ENSG00000223972"; </a:t>
            </a:r>
            <a:r>
              <a:rPr lang="en" sz="1200" dirty="0" err="1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gene_version</a:t>
            </a:r>
            <a:r>
              <a:rPr lang="en" sz="1200" dirty="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"5"; </a:t>
            </a:r>
            <a:r>
              <a:rPr lang="en" sz="1200" dirty="0" err="1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gene_name</a:t>
            </a:r>
            <a:r>
              <a:rPr lang="en" sz="1200" dirty="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"DDX11L1"; </a:t>
            </a:r>
            <a:r>
              <a:rPr lang="en" sz="1200" dirty="0" err="1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gene_source</a:t>
            </a:r>
            <a:r>
              <a:rPr lang="en" sz="1200" dirty="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"</a:t>
            </a:r>
            <a:r>
              <a:rPr lang="en" sz="1200" dirty="0" err="1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havana</a:t>
            </a:r>
            <a:r>
              <a:rPr lang="en" sz="1200" dirty="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"; </a:t>
            </a:r>
            <a:r>
              <a:rPr lang="en" sz="1200" dirty="0" err="1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gene_biotype</a:t>
            </a:r>
            <a:r>
              <a:rPr lang="en" sz="1200" dirty="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"</a:t>
            </a:r>
            <a:r>
              <a:rPr lang="en" sz="1200" dirty="0" err="1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transcribed_unprocessed_pseudogene</a:t>
            </a:r>
            <a:r>
              <a:rPr lang="en" sz="1200" dirty="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"; </a:t>
            </a:r>
            <a:r>
              <a:rPr lang="en" sz="1200" dirty="0" err="1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havana_gene</a:t>
            </a:r>
            <a:r>
              <a:rPr lang="en" sz="1200" dirty="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"OTTHUMG00000000961"; </a:t>
            </a:r>
            <a:r>
              <a:rPr lang="en" sz="1200" dirty="0" err="1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havana_gene_version</a:t>
            </a:r>
            <a:r>
              <a:rPr lang="en" sz="1200" dirty="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"2";</a:t>
            </a:r>
            <a:endParaRPr sz="1200" dirty="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200" dirty="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       </a:t>
            </a:r>
            <a:r>
              <a:rPr lang="en" sz="1200" dirty="0" err="1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havana</a:t>
            </a:r>
            <a:r>
              <a:rPr lang="en" sz="1200" dirty="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transcript      11869   14409   .       +       .       </a:t>
            </a:r>
            <a:r>
              <a:rPr lang="en" sz="1200" dirty="0" err="1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gene_id</a:t>
            </a:r>
            <a:r>
              <a:rPr lang="en" sz="1200" dirty="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"ENSG00000223972"; </a:t>
            </a:r>
            <a:r>
              <a:rPr lang="en" sz="1200" dirty="0" err="1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gene_version</a:t>
            </a:r>
            <a:r>
              <a:rPr lang="en" sz="1200" dirty="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"5"; </a:t>
            </a:r>
            <a:r>
              <a:rPr lang="en" sz="1200" dirty="0" err="1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transcript_id</a:t>
            </a:r>
            <a:r>
              <a:rPr lang="en" sz="1200" dirty="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"ENST00000456328"; </a:t>
            </a:r>
            <a:r>
              <a:rPr lang="en" sz="1200" dirty="0" err="1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transcript_version</a:t>
            </a:r>
            <a:r>
              <a:rPr lang="en" sz="1200" dirty="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"2"; </a:t>
            </a:r>
            <a:r>
              <a:rPr lang="en" sz="1200" dirty="0" err="1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gene_name</a:t>
            </a:r>
            <a:r>
              <a:rPr lang="en" sz="1200" dirty="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"DDX11L1"; </a:t>
            </a:r>
            <a:r>
              <a:rPr lang="en" sz="1200" dirty="0" err="1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gene_source</a:t>
            </a:r>
            <a:r>
              <a:rPr lang="en" sz="1200" dirty="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"</a:t>
            </a:r>
            <a:r>
              <a:rPr lang="en" sz="1200" dirty="0" err="1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havana</a:t>
            </a:r>
            <a:r>
              <a:rPr lang="en" sz="1200" dirty="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"; </a:t>
            </a:r>
            <a:r>
              <a:rPr lang="en" sz="1200" dirty="0" err="1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gene_biotype</a:t>
            </a:r>
            <a:r>
              <a:rPr lang="en" sz="1200" dirty="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"</a:t>
            </a:r>
            <a:r>
              <a:rPr lang="en" sz="1200" dirty="0" err="1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transcribed_unprocessed_pseudogene</a:t>
            </a:r>
            <a:r>
              <a:rPr lang="en" sz="1200" dirty="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"; </a:t>
            </a:r>
            <a:r>
              <a:rPr lang="en" sz="1200" dirty="0" err="1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havana_gene</a:t>
            </a:r>
            <a:r>
              <a:rPr lang="en" sz="1200" dirty="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"OTTHUMG00000000961"; </a:t>
            </a:r>
            <a:r>
              <a:rPr lang="en" sz="1200" dirty="0" err="1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havana_gene_version</a:t>
            </a:r>
            <a:r>
              <a:rPr lang="en" sz="1200" dirty="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"2"; </a:t>
            </a:r>
            <a:r>
              <a:rPr lang="en" sz="1200" dirty="0" err="1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transcript_name</a:t>
            </a:r>
            <a:r>
              <a:rPr lang="en" sz="1200" dirty="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"DDX11L1-002"; </a:t>
            </a:r>
            <a:r>
              <a:rPr lang="en" sz="1200" dirty="0" err="1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transcript_source</a:t>
            </a:r>
            <a:r>
              <a:rPr lang="en" sz="1200" dirty="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"</a:t>
            </a:r>
            <a:r>
              <a:rPr lang="en" sz="1200" dirty="0" err="1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havana</a:t>
            </a:r>
            <a:r>
              <a:rPr lang="en" sz="1200" dirty="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"; </a:t>
            </a:r>
            <a:r>
              <a:rPr lang="en" sz="1200" dirty="0" err="1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transcript_biotype</a:t>
            </a:r>
            <a:r>
              <a:rPr lang="en" sz="1200" dirty="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"</a:t>
            </a:r>
            <a:r>
              <a:rPr lang="en" sz="1200" dirty="0" err="1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processed_transcript</a:t>
            </a:r>
            <a:r>
              <a:rPr lang="en" sz="1200" dirty="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"; </a:t>
            </a:r>
            <a:r>
              <a:rPr lang="en" sz="1200" dirty="0" err="1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havana_transcript</a:t>
            </a:r>
            <a:r>
              <a:rPr lang="en" sz="1200" dirty="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"OTTHUMT00000362751"; </a:t>
            </a:r>
            <a:r>
              <a:rPr lang="en" sz="1200" dirty="0" err="1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havana_transcript_version</a:t>
            </a:r>
            <a:r>
              <a:rPr lang="en" sz="1200" dirty="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"1"; tag "basic"; </a:t>
            </a:r>
            <a:r>
              <a:rPr lang="en" sz="1200" dirty="0" err="1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transcript_support_level</a:t>
            </a:r>
            <a:r>
              <a:rPr lang="en" sz="1200" dirty="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"1";</a:t>
            </a:r>
            <a:endParaRPr sz="1200" dirty="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200" dirty="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       </a:t>
            </a:r>
            <a:r>
              <a:rPr lang="en" sz="1200" dirty="0" err="1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havana</a:t>
            </a:r>
            <a:r>
              <a:rPr lang="en" sz="1200" dirty="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exon    11869   12227   .       +       .       </a:t>
            </a:r>
            <a:r>
              <a:rPr lang="en" sz="1200" dirty="0" err="1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gene_id</a:t>
            </a:r>
            <a:r>
              <a:rPr lang="en" sz="1200" dirty="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"ENSG00000223972"; </a:t>
            </a:r>
            <a:r>
              <a:rPr lang="en" sz="1200" dirty="0" err="1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gene_version</a:t>
            </a:r>
            <a:r>
              <a:rPr lang="en" sz="1200" dirty="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"5"; </a:t>
            </a:r>
            <a:r>
              <a:rPr lang="en" sz="1200" dirty="0" err="1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transcript_id</a:t>
            </a:r>
            <a:r>
              <a:rPr lang="en" sz="1200" dirty="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"ENST00000456328"; </a:t>
            </a:r>
            <a:r>
              <a:rPr lang="en" sz="1200" dirty="0" err="1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transcript_version</a:t>
            </a:r>
            <a:r>
              <a:rPr lang="en" sz="1200" dirty="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"2"; </a:t>
            </a:r>
            <a:r>
              <a:rPr lang="en" sz="1200" dirty="0" err="1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exon_number</a:t>
            </a:r>
            <a:r>
              <a:rPr lang="en" sz="1200" dirty="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"1"; </a:t>
            </a:r>
            <a:r>
              <a:rPr lang="en" sz="1200" dirty="0" err="1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gene_name</a:t>
            </a:r>
            <a:r>
              <a:rPr lang="en" sz="1200" dirty="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"DDX11L1"; </a:t>
            </a:r>
            <a:r>
              <a:rPr lang="en" sz="1200" dirty="0" err="1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gene_source</a:t>
            </a:r>
            <a:r>
              <a:rPr lang="en" sz="1200" dirty="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"</a:t>
            </a:r>
            <a:r>
              <a:rPr lang="en" sz="1200" dirty="0" err="1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havana</a:t>
            </a:r>
            <a:r>
              <a:rPr lang="en" sz="1200" dirty="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"; </a:t>
            </a:r>
            <a:r>
              <a:rPr lang="en" sz="1200" dirty="0" err="1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gene_biotype</a:t>
            </a:r>
            <a:r>
              <a:rPr lang="en" sz="1200" dirty="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"</a:t>
            </a:r>
            <a:r>
              <a:rPr lang="en" sz="1200" dirty="0" err="1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transcribed_unprocessed_pseudogene</a:t>
            </a:r>
            <a:r>
              <a:rPr lang="en" sz="1200" dirty="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"; </a:t>
            </a:r>
            <a:r>
              <a:rPr lang="en" sz="1200" dirty="0" err="1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havana_gene</a:t>
            </a:r>
            <a:r>
              <a:rPr lang="en" sz="1200" dirty="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"OTTHUMG00000000961"; </a:t>
            </a:r>
            <a:r>
              <a:rPr lang="en" sz="1200" dirty="0" err="1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havana_gene_version</a:t>
            </a:r>
            <a:r>
              <a:rPr lang="en" sz="1200" dirty="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"2"; </a:t>
            </a:r>
            <a:r>
              <a:rPr lang="en" sz="1200" dirty="0" err="1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transcript_name</a:t>
            </a:r>
            <a:r>
              <a:rPr lang="en" sz="1200" dirty="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"DDX11L1-002"; </a:t>
            </a:r>
            <a:r>
              <a:rPr lang="en" sz="1200" dirty="0" err="1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transcript_source</a:t>
            </a:r>
            <a:r>
              <a:rPr lang="en" sz="1200" dirty="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"</a:t>
            </a:r>
            <a:r>
              <a:rPr lang="en" sz="1200" dirty="0" err="1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havana</a:t>
            </a:r>
            <a:r>
              <a:rPr lang="en" sz="1200" dirty="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"; </a:t>
            </a:r>
            <a:r>
              <a:rPr lang="en" sz="1200" dirty="0" err="1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transcript_biotype</a:t>
            </a:r>
            <a:r>
              <a:rPr lang="en" sz="1200" dirty="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"</a:t>
            </a:r>
            <a:r>
              <a:rPr lang="en" sz="1200" dirty="0" err="1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processed_transcript</a:t>
            </a:r>
            <a:r>
              <a:rPr lang="en" sz="1200" dirty="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"; </a:t>
            </a:r>
            <a:r>
              <a:rPr lang="en" sz="1200" dirty="0" err="1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havana_transcript</a:t>
            </a:r>
            <a:r>
              <a:rPr lang="en" sz="1200" dirty="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"OTTHUMT00000362751"; </a:t>
            </a:r>
            <a:r>
              <a:rPr lang="en" sz="1200" dirty="0" err="1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havana_transcript_version</a:t>
            </a:r>
            <a:r>
              <a:rPr lang="en" sz="1200" dirty="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"1"; </a:t>
            </a:r>
            <a:r>
              <a:rPr lang="en" sz="1200" dirty="0" err="1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exon_id</a:t>
            </a:r>
            <a:r>
              <a:rPr lang="en" sz="1200" dirty="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"ENSE00002234944"; </a:t>
            </a:r>
            <a:r>
              <a:rPr lang="en" sz="1200" dirty="0" err="1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exon_version</a:t>
            </a:r>
            <a:r>
              <a:rPr lang="en" sz="1200" dirty="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"1"; tag "basic"; </a:t>
            </a:r>
            <a:r>
              <a:rPr lang="en" sz="1200" dirty="0" err="1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transcript_support_level</a:t>
            </a:r>
            <a:r>
              <a:rPr lang="en" sz="1200" dirty="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"1";</a:t>
            </a:r>
            <a:endParaRPr sz="1200" dirty="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200" dirty="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       </a:t>
            </a:r>
            <a:r>
              <a:rPr lang="en" sz="1200" dirty="0" err="1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havana</a:t>
            </a:r>
            <a:r>
              <a:rPr lang="en" sz="1200" dirty="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exon    12613   12721   .       +       .       </a:t>
            </a:r>
            <a:r>
              <a:rPr lang="en" sz="1200" dirty="0" err="1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gene_id</a:t>
            </a:r>
            <a:r>
              <a:rPr lang="en" sz="1200" dirty="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"ENSG00000223972"; </a:t>
            </a:r>
            <a:r>
              <a:rPr lang="en" sz="1200" dirty="0" err="1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gene_version</a:t>
            </a:r>
            <a:r>
              <a:rPr lang="en" sz="1200" dirty="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"5"; </a:t>
            </a:r>
            <a:r>
              <a:rPr lang="en" sz="1200" dirty="0" err="1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transcript_id</a:t>
            </a:r>
            <a:r>
              <a:rPr lang="en" sz="1200" dirty="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"ENST00000456328"; </a:t>
            </a:r>
            <a:r>
              <a:rPr lang="en" sz="1200" dirty="0" err="1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transcript_version</a:t>
            </a:r>
            <a:r>
              <a:rPr lang="en" sz="1200" dirty="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"2"; </a:t>
            </a:r>
            <a:r>
              <a:rPr lang="en" sz="1200" dirty="0" err="1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exon_number</a:t>
            </a:r>
            <a:r>
              <a:rPr lang="en" sz="1200" dirty="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"2</a:t>
            </a:r>
            <a:endParaRPr sz="1200" dirty="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14" name="Google Shape;214;p30"/>
          <p:cNvSpPr txBox="1"/>
          <p:nvPr/>
        </p:nvSpPr>
        <p:spPr>
          <a:xfrm>
            <a:off x="415600" y="1864336"/>
            <a:ext cx="4000000" cy="8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b="1" dirty="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$ less __file__.</a:t>
            </a:r>
            <a:r>
              <a:rPr lang="en" b="1" dirty="0" err="1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gtf</a:t>
            </a:r>
            <a:endParaRPr lang="en" b="1" dirty="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-US" b="1" dirty="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$ less –S __file__.</a:t>
            </a:r>
            <a:r>
              <a:rPr lang="en-US" b="1" dirty="0" err="1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gtf</a:t>
            </a:r>
            <a:endParaRPr lang="en-US" b="1" dirty="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endParaRPr sz="2400" b="1" dirty="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15" name="Google Shape;215;p30"/>
          <p:cNvSpPr txBox="1"/>
          <p:nvPr/>
        </p:nvSpPr>
        <p:spPr>
          <a:xfrm rot="-747">
            <a:off x="131432" y="4061187"/>
            <a:ext cx="3680000" cy="6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2400" b="1" u="sng" dirty="0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Tips:</a:t>
            </a:r>
            <a:r>
              <a:rPr lang="en" sz="2400" b="1" dirty="0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 </a:t>
            </a:r>
            <a:endParaRPr sz="2400" b="1" dirty="0">
              <a:solidFill>
                <a:srgbClr val="38761D"/>
              </a:solidFill>
              <a:highlight>
                <a:schemeClr val="lt1"/>
              </a:highlight>
              <a:latin typeface="Economica"/>
              <a:ea typeface="Economica"/>
              <a:cs typeface="Economica"/>
              <a:sym typeface="Economica"/>
            </a:endParaRPr>
          </a:p>
          <a:p>
            <a:pPr marL="609585" indent="-457189">
              <a:buClr>
                <a:srgbClr val="38761D"/>
              </a:buClr>
              <a:buSzPts val="1800"/>
              <a:buFont typeface="Economica"/>
              <a:buAutoNum type="arabicParenBoth"/>
            </a:pPr>
            <a:r>
              <a:rPr lang="en" sz="2000" b="1" dirty="0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Hit the space key to move to the next page, or enter to move to the next line.</a:t>
            </a:r>
            <a:endParaRPr sz="2000" b="1" dirty="0">
              <a:solidFill>
                <a:srgbClr val="38761D"/>
              </a:solidFill>
              <a:highlight>
                <a:schemeClr val="lt1"/>
              </a:highlight>
              <a:latin typeface="Economica"/>
              <a:ea typeface="Economica"/>
              <a:cs typeface="Economica"/>
              <a:sym typeface="Economica"/>
            </a:endParaRPr>
          </a:p>
          <a:p>
            <a:pPr marL="609585" indent="-457189">
              <a:buClr>
                <a:srgbClr val="38761D"/>
              </a:buClr>
              <a:buSzPts val="1800"/>
              <a:buFont typeface="Economica"/>
              <a:buAutoNum type="arabicParenBoth"/>
            </a:pPr>
            <a:r>
              <a:rPr lang="en" sz="2000" b="1" dirty="0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Hit “q” to quit and return to the prompt</a:t>
            </a:r>
            <a:endParaRPr sz="2000" b="1" dirty="0">
              <a:solidFill>
                <a:srgbClr val="38761D"/>
              </a:solidFill>
              <a:highlight>
                <a:schemeClr val="lt1"/>
              </a:highlight>
              <a:latin typeface="Economica"/>
              <a:ea typeface="Economica"/>
              <a:cs typeface="Economica"/>
              <a:sym typeface="Economica"/>
            </a:endParaRPr>
          </a:p>
          <a:p>
            <a:pPr marL="609585" indent="-457189">
              <a:buClr>
                <a:srgbClr val="38761D"/>
              </a:buClr>
              <a:buSzPts val="1800"/>
              <a:buFont typeface="Economica"/>
              <a:buAutoNum type="arabicParenBoth"/>
            </a:pPr>
            <a:r>
              <a:rPr lang="en" sz="2000" b="1" dirty="0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Hit the up and down arrows to move backwards and forwards in the file, respectively</a:t>
            </a:r>
          </a:p>
          <a:p>
            <a:pPr marL="609585" indent="-457189">
              <a:buClr>
                <a:srgbClr val="38761D"/>
              </a:buClr>
              <a:buSzPts val="1800"/>
              <a:buFont typeface="Economica"/>
              <a:buAutoNum type="arabicParenBoth"/>
            </a:pPr>
            <a:r>
              <a:rPr lang="en" sz="2000" b="1" dirty="0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Hit ”d” to go down a page, or “u” to go up a page</a:t>
            </a:r>
            <a:endParaRPr sz="2000" b="1" dirty="0">
              <a:solidFill>
                <a:srgbClr val="38761D"/>
              </a:solidFill>
              <a:highlight>
                <a:schemeClr val="lt1"/>
              </a:highlight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33CBE3-A0C5-3548-B0B5-EE5515165F64}"/>
              </a:ext>
            </a:extLst>
          </p:cNvPr>
          <p:cNvSpPr txBox="1"/>
          <p:nvPr/>
        </p:nvSpPr>
        <p:spPr>
          <a:xfrm>
            <a:off x="11425594" y="107988"/>
            <a:ext cx="681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ARQ</a:t>
            </a:r>
          </a:p>
        </p:txBody>
      </p:sp>
    </p:spTree>
    <p:extLst>
      <p:ext uri="{BB962C8B-B14F-4D97-AF65-F5344CB8AC3E}">
        <p14:creationId xmlns:p14="http://schemas.microsoft.com/office/powerpoint/2010/main" val="42192509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8733" y="1056072"/>
            <a:ext cx="4000000" cy="400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6"/>
          <p:cNvSpPr txBox="1">
            <a:spLocks noGrp="1"/>
          </p:cNvSpPr>
          <p:nvPr>
            <p:ph type="title"/>
          </p:nvPr>
        </p:nvSpPr>
        <p:spPr>
          <a:xfrm>
            <a:off x="415600" y="116433"/>
            <a:ext cx="11360800" cy="1108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" dirty="0"/>
              <a:t>What is Unix?</a:t>
            </a:r>
            <a:endParaRPr dirty="0"/>
          </a:p>
        </p:txBody>
      </p:sp>
      <p:sp>
        <p:nvSpPr>
          <p:cNvPr id="176" name="Google Shape;176;p26"/>
          <p:cNvSpPr txBox="1"/>
          <p:nvPr/>
        </p:nvSpPr>
        <p:spPr>
          <a:xfrm>
            <a:off x="216333" y="1429000"/>
            <a:ext cx="7662400" cy="4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2400" b="1" dirty="0">
                <a:solidFill>
                  <a:srgbClr val="38761D"/>
                </a:solidFill>
                <a:highlight>
                  <a:srgbClr val="FFFFFF"/>
                </a:highlight>
                <a:latin typeface="Economica"/>
                <a:ea typeface="Economica"/>
                <a:cs typeface="Economica"/>
                <a:sym typeface="Economica"/>
              </a:rPr>
              <a:t>Definition 1: </a:t>
            </a:r>
            <a:r>
              <a:rPr lang="en" sz="2400" dirty="0">
                <a:solidFill>
                  <a:srgbClr val="38761D"/>
                </a:solidFill>
                <a:highlight>
                  <a:srgbClr val="FFFFFF"/>
                </a:highlight>
                <a:latin typeface="Economica"/>
                <a:ea typeface="Economica"/>
                <a:cs typeface="Economica"/>
                <a:sym typeface="Economica"/>
              </a:rPr>
              <a:t>Unix is not an acronym; it is a pun on "Multics". Multics was a large multi-user operating system that was being developed at Bell Labs shortly before Unix was created in the early '70s. Brian Kernighan is credited with the name.</a:t>
            </a:r>
            <a:endParaRPr sz="2400" dirty="0">
              <a:solidFill>
                <a:srgbClr val="38761D"/>
              </a:solidFill>
              <a:highlight>
                <a:srgbClr val="FFFFFF"/>
              </a:highlight>
              <a:latin typeface="Economica"/>
              <a:ea typeface="Economica"/>
              <a:cs typeface="Economica"/>
              <a:sym typeface="Economica"/>
            </a:endParaRPr>
          </a:p>
          <a:p>
            <a:endParaRPr sz="2400" dirty="0">
              <a:solidFill>
                <a:srgbClr val="38761D"/>
              </a:solidFill>
              <a:highlight>
                <a:srgbClr val="FFFFFF"/>
              </a:highlight>
              <a:latin typeface="Economica"/>
              <a:ea typeface="Economica"/>
              <a:cs typeface="Economica"/>
              <a:sym typeface="Economica"/>
            </a:endParaRPr>
          </a:p>
          <a:p>
            <a:r>
              <a:rPr lang="en" sz="2400" b="1" dirty="0">
                <a:solidFill>
                  <a:srgbClr val="38761D"/>
                </a:solidFill>
                <a:highlight>
                  <a:srgbClr val="FFFFFF"/>
                </a:highlight>
                <a:latin typeface="Economica"/>
                <a:ea typeface="Economica"/>
                <a:cs typeface="Economica"/>
                <a:sym typeface="Economica"/>
              </a:rPr>
              <a:t>Definition 2:</a:t>
            </a:r>
            <a:r>
              <a:rPr lang="en" sz="2400" dirty="0">
                <a:solidFill>
                  <a:srgbClr val="38761D"/>
                </a:solidFill>
                <a:highlight>
                  <a:srgbClr val="FFFFFF"/>
                </a:highlight>
                <a:latin typeface="Economica"/>
                <a:ea typeface="Economica"/>
                <a:cs typeface="Economica"/>
                <a:sym typeface="Economica"/>
              </a:rPr>
              <a:t> Where computational genomics is done.</a:t>
            </a:r>
            <a:endParaRPr sz="2400" dirty="0">
              <a:solidFill>
                <a:srgbClr val="38761D"/>
              </a:solidFill>
              <a:highlight>
                <a:srgbClr val="FFFFFF"/>
              </a:highlight>
              <a:latin typeface="Economica"/>
              <a:ea typeface="Economica"/>
              <a:cs typeface="Economica"/>
              <a:sym typeface="Economica"/>
            </a:endParaRPr>
          </a:p>
          <a:p>
            <a:endParaRPr sz="2400" dirty="0">
              <a:solidFill>
                <a:srgbClr val="38761D"/>
              </a:solidFill>
              <a:highlight>
                <a:srgbClr val="FFFFFF"/>
              </a:highlight>
              <a:latin typeface="Economica"/>
              <a:ea typeface="Economica"/>
              <a:cs typeface="Economica"/>
              <a:sym typeface="Economica"/>
            </a:endParaRPr>
          </a:p>
          <a:p>
            <a:r>
              <a:rPr lang="en" sz="2400" b="1" dirty="0">
                <a:solidFill>
                  <a:srgbClr val="38761D"/>
                </a:solidFill>
                <a:highlight>
                  <a:srgbClr val="FFFFFF"/>
                </a:highlight>
                <a:latin typeface="Economica"/>
                <a:ea typeface="Economica"/>
                <a:cs typeface="Economica"/>
                <a:sym typeface="Economica"/>
              </a:rPr>
              <a:t>Definition 3</a:t>
            </a:r>
            <a:r>
              <a:rPr lang="en" sz="2400" dirty="0">
                <a:solidFill>
                  <a:srgbClr val="38761D"/>
                </a:solidFill>
                <a:highlight>
                  <a:srgbClr val="FFFFFF"/>
                </a:highlight>
                <a:latin typeface="Economica"/>
                <a:ea typeface="Economica"/>
                <a:cs typeface="Economica"/>
                <a:sym typeface="Economica"/>
              </a:rPr>
              <a:t>: Your dear friend.</a:t>
            </a:r>
            <a:endParaRPr sz="2400" dirty="0">
              <a:solidFill>
                <a:srgbClr val="38761D"/>
              </a:solidFill>
              <a:highlight>
                <a:srgbClr val="FFFFFF"/>
              </a:highlight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177" name="Google Shape;177;p26"/>
          <p:cNvSpPr txBox="1"/>
          <p:nvPr/>
        </p:nvSpPr>
        <p:spPr>
          <a:xfrm>
            <a:off x="4444833" y="6198033"/>
            <a:ext cx="7662400" cy="4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r"/>
            <a:r>
              <a:rPr lang="en" sz="1400" dirty="0">
                <a:latin typeface="Economica"/>
                <a:ea typeface="Economica"/>
                <a:cs typeface="Economica"/>
                <a:sym typeface="Economica"/>
              </a:rPr>
              <a:t>Recommended reading: “The Evolution of the Unix Time-sharing system”, Dennis M. Ritchie </a:t>
            </a:r>
            <a:r>
              <a:rPr lang="en" sz="1400" dirty="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https://</a:t>
            </a:r>
            <a:r>
              <a:rPr lang="en" sz="1400" dirty="0" err="1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pdfs.semanticscholar.org</a:t>
            </a:r>
            <a:r>
              <a:rPr lang="en" sz="1400" dirty="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/f64f/6e66da16e93ebf4221fc8915b2420fd56b66.pdf</a:t>
            </a:r>
            <a:endParaRPr sz="1400" dirty="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8FBE31-A45B-134D-9B33-66368E60321A}"/>
              </a:ext>
            </a:extLst>
          </p:cNvPr>
          <p:cNvSpPr txBox="1"/>
          <p:nvPr/>
        </p:nvSpPr>
        <p:spPr>
          <a:xfrm>
            <a:off x="11425594" y="107988"/>
            <a:ext cx="681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ARQ</a:t>
            </a:r>
          </a:p>
        </p:txBody>
      </p:sp>
    </p:spTree>
    <p:extLst>
      <p:ext uri="{BB962C8B-B14F-4D97-AF65-F5344CB8AC3E}">
        <p14:creationId xmlns:p14="http://schemas.microsoft.com/office/powerpoint/2010/main" val="8888072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5AF21A-F9D2-0446-9445-ACC6461ED6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667" y="600200"/>
            <a:ext cx="7838400" cy="997372"/>
          </a:xfrm>
        </p:spPr>
        <p:txBody>
          <a:bodyPr/>
          <a:lstStyle/>
          <a:p>
            <a:r>
              <a:rPr lang="en-US" dirty="0"/>
              <a:t>#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CDD23F-91A0-B04D-8B1B-DF3E05CF1098}"/>
              </a:ext>
            </a:extLst>
          </p:cNvPr>
          <p:cNvSpPr txBox="1"/>
          <p:nvPr/>
        </p:nvSpPr>
        <p:spPr>
          <a:xfrm>
            <a:off x="924910" y="2280745"/>
            <a:ext cx="947733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Comment, ignored sometimes, or lines beginning with this character can be specified to be ignored</a:t>
            </a:r>
          </a:p>
          <a:p>
            <a:endParaRPr lang="en-US" dirty="0"/>
          </a:p>
          <a:p>
            <a:r>
              <a:rPr lang="en-US" dirty="0"/>
              <a:t>In a lot of languages a single # will suffice</a:t>
            </a:r>
          </a:p>
          <a:p>
            <a:endParaRPr lang="en-US" dirty="0"/>
          </a:p>
          <a:p>
            <a:r>
              <a:rPr lang="en-US" dirty="0"/>
              <a:t>Comments are language specific</a:t>
            </a:r>
          </a:p>
        </p:txBody>
      </p:sp>
    </p:spTree>
    <p:extLst>
      <p:ext uri="{BB962C8B-B14F-4D97-AF65-F5344CB8AC3E}">
        <p14:creationId xmlns:p14="http://schemas.microsoft.com/office/powerpoint/2010/main" val="13067532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1"/>
          <p:cNvSpPr txBox="1">
            <a:spLocks noGrp="1"/>
          </p:cNvSpPr>
          <p:nvPr>
            <p:ph type="title"/>
          </p:nvPr>
        </p:nvSpPr>
        <p:spPr>
          <a:xfrm>
            <a:off x="415600" y="116433"/>
            <a:ext cx="11360800" cy="1108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"/>
              <a:t>The </a:t>
            </a:r>
            <a:r>
              <a:rPr lang="en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less</a:t>
            </a:r>
            <a:r>
              <a:rPr lang="en"/>
              <a:t> command (searching)</a:t>
            </a:r>
            <a:endParaRPr sz="2400"/>
          </a:p>
        </p:txBody>
      </p:sp>
      <p:sp>
        <p:nvSpPr>
          <p:cNvPr id="221" name="Google Shape;221;p31"/>
          <p:cNvSpPr txBox="1"/>
          <p:nvPr/>
        </p:nvSpPr>
        <p:spPr>
          <a:xfrm>
            <a:off x="3843500" y="1644733"/>
            <a:ext cx="8146000" cy="4767600"/>
          </a:xfrm>
          <a:prstGeom prst="rect">
            <a:avLst/>
          </a:prstGeom>
          <a:noFill/>
          <a:ln w="9525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#!genome-build GRCh38.p7</a:t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#!genome-version GRCh38</a:t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#!genome-date 2013-12</a:t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#!genome-build-accession NCBI:GCA_000001405.22</a:t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#!genebuild-last-updated 2016-06</a:t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       havana  gene    11869   14409   .       +       .       gene_id "ENSG00000223972"; gene_version "5"; gene_name "DDX11L1"; gene_source "havana"; gene_biotype "transcribed_unprocessed_pseudogene"; havana_gene "OTTHUMG00000000961"; havana_gene_version "2";</a:t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       havana  transcript      11869   14409   .       +       .       gene_id "ENSG00000223972"; gene_version "5"; transcript_id "ENST00000456328"; transcript_version "2"; gene_name "DDX11L1"; gene_source "havana"; gene_biotype "transcribed_unprocessed_pseudogene"; havana_gene "OTTHUMG00000000961"; havana_gene_version "2"; transcript_name "DDX11L1-002"; transcript_source "havana"; transcript_biotype "processed_transcript"; havana_transcript "OTTHUMT00000362751"; havana_transcript_version "1"; tag "basic"; transcript_support_level "1";</a:t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       havana  </a:t>
            </a:r>
            <a:r>
              <a:rPr lang="en" sz="1200" b="1" u="sng">
                <a:solidFill>
                  <a:srgbClr val="38761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exon</a:t>
            </a: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11869   12227   .       +       .       gene_id "ENSG00000223972"; gene_version "5"; transcript_id "ENST00000456328"; transcript_version "2"; exon_number "1"; gene_name "DDX11L1"; gene_source "havana"; gene_biotype "transcribed_unprocessed_pseudogene"; havana_gene "OTTHUMG00000000961"; havana_gene_version "2"; transcript_name "DDX11L1-002"; transcript_source "havana"; transcript_biotype "processed_transcript"; havana_transcript "OTTHUMT00000362751"; havana_transcript_version "1"; exon_id "ENSE00002234944"; exon_version "1"; tag "basic"; transcript_support_level "1";</a:t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       havana  exon    12613   12721   .       +       .       gene_id "ENSG00000223972"; gene_version "5"; transcript_id "ENST00000456328"; transcript_version "2"; exon_number "2</a:t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22" name="Google Shape;222;p31"/>
          <p:cNvSpPr txBox="1"/>
          <p:nvPr/>
        </p:nvSpPr>
        <p:spPr>
          <a:xfrm>
            <a:off x="202500" y="1447041"/>
            <a:ext cx="4000000" cy="8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2400" b="1" dirty="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$ less –S </a:t>
            </a:r>
            <a:r>
              <a:rPr lang="en" sz="2400" b="1" dirty="0" err="1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genes.gtf</a:t>
            </a:r>
            <a:endParaRPr sz="2400" b="1" dirty="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23" name="Google Shape;223;p31"/>
          <p:cNvSpPr txBox="1"/>
          <p:nvPr/>
        </p:nvSpPr>
        <p:spPr>
          <a:xfrm rot="-747">
            <a:off x="131432" y="4061187"/>
            <a:ext cx="3680000" cy="6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2133" b="1" u="sng" dirty="0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Searching the file</a:t>
            </a:r>
            <a:r>
              <a:rPr lang="en" sz="2133" b="1" dirty="0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:</a:t>
            </a:r>
            <a:endParaRPr sz="2133" b="1" dirty="0">
              <a:solidFill>
                <a:srgbClr val="38761D"/>
              </a:solidFill>
              <a:highlight>
                <a:schemeClr val="lt1"/>
              </a:highlight>
              <a:latin typeface="Economica"/>
              <a:ea typeface="Economica"/>
              <a:cs typeface="Economica"/>
              <a:sym typeface="Economica"/>
            </a:endParaRPr>
          </a:p>
          <a:p>
            <a:r>
              <a:rPr lang="en" sz="1600" b="1" dirty="0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If you type “/” (i.e., forward slash) after you have opened the file with </a:t>
            </a:r>
            <a:r>
              <a:rPr lang="en" sz="1600" b="1" dirty="0">
                <a:solidFill>
                  <a:srgbClr val="38761D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less</a:t>
            </a:r>
            <a:r>
              <a:rPr lang="en" sz="1600" b="1" dirty="0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, this tells </a:t>
            </a:r>
            <a:r>
              <a:rPr lang="en" sz="1600" b="1" dirty="0">
                <a:solidFill>
                  <a:srgbClr val="38761D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less</a:t>
            </a:r>
            <a:r>
              <a:rPr lang="en" sz="1600" b="1" dirty="0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 that you want to search for a specific “pattern”.  After typing “/”, then type the pattern you want to search for (e.g., “exon”) and then type Enter. Less will jump to the first occurrence of that pattern.</a:t>
            </a:r>
            <a:endParaRPr sz="1600" b="1" dirty="0">
              <a:solidFill>
                <a:srgbClr val="38761D"/>
              </a:solidFill>
              <a:highlight>
                <a:schemeClr val="lt1"/>
              </a:highlight>
              <a:latin typeface="Economica"/>
              <a:ea typeface="Economica"/>
              <a:cs typeface="Economica"/>
              <a:sym typeface="Economica"/>
            </a:endParaRPr>
          </a:p>
          <a:p>
            <a:endParaRPr sz="2133" b="1" dirty="0">
              <a:solidFill>
                <a:srgbClr val="38761D"/>
              </a:solidFill>
              <a:highlight>
                <a:schemeClr val="lt1"/>
              </a:highlight>
              <a:latin typeface="Economica"/>
              <a:ea typeface="Economica"/>
              <a:cs typeface="Economica"/>
              <a:sym typeface="Economica"/>
            </a:endParaRPr>
          </a:p>
          <a:p>
            <a:r>
              <a:rPr lang="en" sz="1600" b="1" dirty="0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Typing “n” will take you to the </a:t>
            </a:r>
            <a:r>
              <a:rPr lang="en" sz="1600" b="1" u="sng" dirty="0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next</a:t>
            </a:r>
            <a:r>
              <a:rPr lang="en" sz="1600" b="1" dirty="0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 occurrence of the pattern. </a:t>
            </a:r>
            <a:endParaRPr sz="1600" b="1" dirty="0">
              <a:solidFill>
                <a:srgbClr val="38761D"/>
              </a:solidFill>
              <a:highlight>
                <a:schemeClr val="lt1"/>
              </a:highlight>
              <a:latin typeface="Economica"/>
              <a:ea typeface="Economica"/>
              <a:cs typeface="Economica"/>
              <a:sym typeface="Economica"/>
            </a:endParaRPr>
          </a:p>
          <a:p>
            <a:r>
              <a:rPr lang="en" sz="1600" b="1" dirty="0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Repeat ad infinitum</a:t>
            </a:r>
            <a:endParaRPr sz="1600" b="1" dirty="0">
              <a:solidFill>
                <a:srgbClr val="38761D"/>
              </a:solidFill>
              <a:highlight>
                <a:schemeClr val="lt1"/>
              </a:highlight>
              <a:latin typeface="Economica"/>
              <a:ea typeface="Economica"/>
              <a:cs typeface="Economica"/>
              <a:sym typeface="Economica"/>
            </a:endParaRPr>
          </a:p>
        </p:txBody>
      </p:sp>
      <p:cxnSp>
        <p:nvCxnSpPr>
          <p:cNvPr id="224" name="Google Shape;224;p31"/>
          <p:cNvCxnSpPr/>
          <p:nvPr/>
        </p:nvCxnSpPr>
        <p:spPr>
          <a:xfrm>
            <a:off x="3608232" y="4389787"/>
            <a:ext cx="1706000" cy="279200"/>
          </a:xfrm>
          <a:prstGeom prst="straightConnector1">
            <a:avLst/>
          </a:prstGeom>
          <a:noFill/>
          <a:ln w="28575" cap="flat" cmpd="sng">
            <a:solidFill>
              <a:srgbClr val="38761D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30DC631-128B-8144-BF44-BBDBA8FA24B5}"/>
              </a:ext>
            </a:extLst>
          </p:cNvPr>
          <p:cNvSpPr txBox="1"/>
          <p:nvPr/>
        </p:nvSpPr>
        <p:spPr>
          <a:xfrm>
            <a:off x="11425594" y="107988"/>
            <a:ext cx="681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ARQ</a:t>
            </a:r>
          </a:p>
        </p:txBody>
      </p:sp>
    </p:spTree>
    <p:extLst>
      <p:ext uri="{BB962C8B-B14F-4D97-AF65-F5344CB8AC3E}">
        <p14:creationId xmlns:p14="http://schemas.microsoft.com/office/powerpoint/2010/main" val="25784680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3"/>
          <p:cNvSpPr txBox="1">
            <a:spLocks noGrp="1"/>
          </p:cNvSpPr>
          <p:nvPr>
            <p:ph type="title"/>
          </p:nvPr>
        </p:nvSpPr>
        <p:spPr>
          <a:xfrm>
            <a:off x="415600" y="218033"/>
            <a:ext cx="11360800" cy="1108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"/>
              <a:t>The </a:t>
            </a:r>
            <a:r>
              <a:rPr lang="en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man</a:t>
            </a:r>
            <a:r>
              <a:rPr lang="en"/>
              <a:t> command</a:t>
            </a:r>
            <a:endParaRPr/>
          </a:p>
          <a:p>
            <a:r>
              <a:rPr lang="en" sz="2133"/>
              <a:t>man is the </a:t>
            </a:r>
            <a:r>
              <a:rPr lang="en" sz="2133" u="sng"/>
              <a:t>manual</a:t>
            </a:r>
            <a:r>
              <a:rPr lang="en" sz="2133"/>
              <a:t> viewer; it can be used to display manual pages for options, scroll up and down, search for occurrences of specific text, and other useful functions.</a:t>
            </a:r>
            <a:endParaRPr sz="2133"/>
          </a:p>
        </p:txBody>
      </p:sp>
      <p:sp>
        <p:nvSpPr>
          <p:cNvPr id="235" name="Google Shape;235;p33"/>
          <p:cNvSpPr txBox="1"/>
          <p:nvPr/>
        </p:nvSpPr>
        <p:spPr>
          <a:xfrm>
            <a:off x="3843500" y="1644733"/>
            <a:ext cx="8146000" cy="4767600"/>
          </a:xfrm>
          <a:prstGeom prst="rect">
            <a:avLst/>
          </a:prstGeom>
          <a:noFill/>
          <a:ln w="9525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LESS(1)                                                                   LESS(1)</a:t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endParaRPr sz="120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endParaRPr sz="120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endParaRPr sz="120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less - opposite of more</a:t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endParaRPr sz="120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SYNOPSIS</a:t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less -?</a:t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less --help</a:t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less -V</a:t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less --version</a:t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less [-[+]aABcCdeEfFgGiIJKLmMnNqQrRsSuUVwWX~]</a:t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[-b space] [-h lines] [-j line] [-k keyfile]</a:t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[-{oO} logfile] [-p pattern] [-P prompt] [-t tag]</a:t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[-T tagsfile] [-x tab,...] [-y lines] [-[z] lines]</a:t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[-# shift] [+[+]cmd] [--] [filename]...</a:t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(See  the  OPTIONS  section  for  alternate option syntax with long option</a:t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names.)</a:t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endParaRPr sz="120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endParaRPr sz="120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DESCRIPTION</a:t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Less is a program similar to more (1), but which allows backward  movement</a:t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in the file as well as forward movement.  Also, less does not have to read</a:t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endParaRPr sz="120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36" name="Google Shape;236;p33"/>
          <p:cNvSpPr txBox="1"/>
          <p:nvPr/>
        </p:nvSpPr>
        <p:spPr>
          <a:xfrm>
            <a:off x="569533" y="1388233"/>
            <a:ext cx="4000000" cy="8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2400" b="1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$ man less</a:t>
            </a:r>
            <a:endParaRPr sz="2400" b="1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37" name="Google Shape;237;p33"/>
          <p:cNvSpPr txBox="1"/>
          <p:nvPr/>
        </p:nvSpPr>
        <p:spPr>
          <a:xfrm rot="-747">
            <a:off x="131432" y="2740387"/>
            <a:ext cx="3680000" cy="6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2400" b="1" u="sng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Tips:</a:t>
            </a:r>
            <a:r>
              <a:rPr lang="en" sz="2400" b="1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 </a:t>
            </a:r>
            <a:endParaRPr sz="2400" b="1">
              <a:solidFill>
                <a:srgbClr val="38761D"/>
              </a:solidFill>
              <a:highlight>
                <a:schemeClr val="lt1"/>
              </a:highlight>
              <a:latin typeface="Economica"/>
              <a:ea typeface="Economica"/>
              <a:cs typeface="Economica"/>
              <a:sym typeface="Economica"/>
            </a:endParaRPr>
          </a:p>
          <a:p>
            <a:pPr marL="609585" indent="-457189">
              <a:buClr>
                <a:srgbClr val="38761D"/>
              </a:buClr>
              <a:buSzPts val="1800"/>
              <a:buFont typeface="Economica"/>
              <a:buAutoNum type="arabicParenBoth"/>
            </a:pPr>
            <a:r>
              <a:rPr lang="en" sz="2400" b="1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One navigates the man page using the same keys (i.e., space, up, down, as “less”)</a:t>
            </a:r>
            <a:endParaRPr sz="2400" b="1">
              <a:solidFill>
                <a:srgbClr val="38761D"/>
              </a:solidFill>
              <a:highlight>
                <a:schemeClr val="lt1"/>
              </a:highlight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238" name="Google Shape;238;p33"/>
          <p:cNvSpPr txBox="1"/>
          <p:nvPr/>
        </p:nvSpPr>
        <p:spPr>
          <a:xfrm rot="-747">
            <a:off x="131432" y="5178787"/>
            <a:ext cx="3680000" cy="6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2133" b="1" i="1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So, how do we find any documentation about OPTIONS (</a:t>
            </a:r>
            <a:r>
              <a:rPr lang="en" sz="2133" b="1" i="1" u="sng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hint</a:t>
            </a:r>
            <a:r>
              <a:rPr lang="en" sz="2133" b="1" i="1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) to deal with wrapped (</a:t>
            </a:r>
            <a:r>
              <a:rPr lang="en" sz="2133" b="1" i="1" u="sng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hint</a:t>
            </a:r>
            <a:r>
              <a:rPr lang="en" sz="2133" b="1" i="1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) lines in the less command?</a:t>
            </a:r>
            <a:endParaRPr sz="2133" b="1" i="1">
              <a:solidFill>
                <a:srgbClr val="38761D"/>
              </a:solidFill>
              <a:highlight>
                <a:schemeClr val="lt1"/>
              </a:highlight>
              <a:latin typeface="Economica"/>
              <a:ea typeface="Economica"/>
              <a:cs typeface="Economica"/>
              <a:sym typeface="Economica"/>
            </a:endParaRPr>
          </a:p>
          <a:p>
            <a:endParaRPr sz="2133" b="1" i="1">
              <a:solidFill>
                <a:srgbClr val="38761D"/>
              </a:solidFill>
              <a:highlight>
                <a:schemeClr val="lt1"/>
              </a:highlight>
              <a:latin typeface="Economica"/>
              <a:ea typeface="Economica"/>
              <a:cs typeface="Economica"/>
              <a:sym typeface="Economica"/>
            </a:endParaRPr>
          </a:p>
          <a:p>
            <a:r>
              <a:rPr lang="en" sz="2133" b="1" i="1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(That is, besides google)</a:t>
            </a:r>
            <a:endParaRPr sz="2133" b="1" i="1">
              <a:solidFill>
                <a:srgbClr val="38761D"/>
              </a:solidFill>
              <a:highlight>
                <a:schemeClr val="lt1"/>
              </a:highlight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15D282-0C1C-5B4D-B94D-6363B25BCEFD}"/>
              </a:ext>
            </a:extLst>
          </p:cNvPr>
          <p:cNvSpPr txBox="1"/>
          <p:nvPr/>
        </p:nvSpPr>
        <p:spPr>
          <a:xfrm>
            <a:off x="11425594" y="107988"/>
            <a:ext cx="681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ARQ</a:t>
            </a:r>
          </a:p>
        </p:txBody>
      </p:sp>
    </p:spTree>
    <p:extLst>
      <p:ext uri="{BB962C8B-B14F-4D97-AF65-F5344CB8AC3E}">
        <p14:creationId xmlns:p14="http://schemas.microsoft.com/office/powerpoint/2010/main" val="36587442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5"/>
          <p:cNvSpPr txBox="1">
            <a:spLocks noGrp="1"/>
          </p:cNvSpPr>
          <p:nvPr>
            <p:ph type="title"/>
          </p:nvPr>
        </p:nvSpPr>
        <p:spPr>
          <a:xfrm>
            <a:off x="415600" y="116433"/>
            <a:ext cx="11360800" cy="1108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"/>
              <a:t>The </a:t>
            </a:r>
            <a:r>
              <a:rPr lang="en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GFF</a:t>
            </a:r>
            <a:r>
              <a:rPr lang="en"/>
              <a:t> format</a:t>
            </a:r>
            <a:endParaRPr sz="2400"/>
          </a:p>
        </p:txBody>
      </p:sp>
      <p:pic>
        <p:nvPicPr>
          <p:cNvPr id="253" name="Google Shape;253;p35" descr="Untitled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601" y="1326434"/>
            <a:ext cx="10473031" cy="4841068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35"/>
          <p:cNvSpPr txBox="1"/>
          <p:nvPr/>
        </p:nvSpPr>
        <p:spPr>
          <a:xfrm>
            <a:off x="0" y="6408400"/>
            <a:ext cx="7830800" cy="33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600">
                <a:latin typeface="Economica"/>
                <a:ea typeface="Economica"/>
                <a:cs typeface="Economica"/>
                <a:sym typeface="Economica"/>
              </a:rPr>
              <a:t>http://uswest.ensembl.org/info/website/upload/gff.html</a:t>
            </a:r>
            <a:endParaRPr sz="160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B4EA99-B2E5-654F-A320-32D517831702}"/>
              </a:ext>
            </a:extLst>
          </p:cNvPr>
          <p:cNvSpPr txBox="1"/>
          <p:nvPr/>
        </p:nvSpPr>
        <p:spPr>
          <a:xfrm>
            <a:off x="11425594" y="107988"/>
            <a:ext cx="681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ARQ</a:t>
            </a:r>
          </a:p>
        </p:txBody>
      </p:sp>
    </p:spTree>
    <p:extLst>
      <p:ext uri="{BB962C8B-B14F-4D97-AF65-F5344CB8AC3E}">
        <p14:creationId xmlns:p14="http://schemas.microsoft.com/office/powerpoint/2010/main" val="22372970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6"/>
          <p:cNvSpPr txBox="1">
            <a:spLocks noGrp="1"/>
          </p:cNvSpPr>
          <p:nvPr>
            <p:ph type="title"/>
          </p:nvPr>
        </p:nvSpPr>
        <p:spPr>
          <a:xfrm>
            <a:off x="415600" y="116433"/>
            <a:ext cx="11360800" cy="1108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" sz="5400" dirty="0"/>
              <a:t>The </a:t>
            </a:r>
            <a:r>
              <a:rPr lang="en" sz="5400" dirty="0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grep</a:t>
            </a:r>
            <a:r>
              <a:rPr lang="en" sz="5400" dirty="0"/>
              <a:t> command (this is </a:t>
            </a:r>
            <a:r>
              <a:rPr lang="en" sz="5400" b="1" u="sng" dirty="0">
                <a:solidFill>
                  <a:srgbClr val="A61C00"/>
                </a:solidFill>
              </a:rPr>
              <a:t>VERY</a:t>
            </a:r>
            <a:r>
              <a:rPr lang="en" sz="5400" dirty="0"/>
              <a:t> useful)</a:t>
            </a:r>
            <a:endParaRPr sz="5400" dirty="0"/>
          </a:p>
          <a:p>
            <a:r>
              <a:rPr lang="en" sz="2400" dirty="0"/>
              <a:t>(find lines in an input file or stream that match a specific pattern you are looking for)</a:t>
            </a:r>
            <a:endParaRPr sz="2400" dirty="0"/>
          </a:p>
        </p:txBody>
      </p:sp>
      <p:sp>
        <p:nvSpPr>
          <p:cNvPr id="260" name="Google Shape;260;p36"/>
          <p:cNvSpPr txBox="1"/>
          <p:nvPr/>
        </p:nvSpPr>
        <p:spPr>
          <a:xfrm>
            <a:off x="3843500" y="1476167"/>
            <a:ext cx="8146000" cy="5160800"/>
          </a:xfrm>
          <a:prstGeom prst="rect">
            <a:avLst/>
          </a:prstGeom>
          <a:noFill/>
          <a:ln w="9525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333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	havana	</a:t>
            </a:r>
            <a:r>
              <a:rPr lang="en" sz="1333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exon</a:t>
            </a:r>
            <a:r>
              <a:rPr lang="en" sz="1333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	11869	12227	.	+	.	gene_id "ENSG00000223972"; gene_version "5"; transcript_id "ENST00000456328"; transcript_version "2"; exon_number "1"; gene_name "DDX11L1"; gene_source "havana"; gene_biotype "transcribed_unprocessed_pseudogene"; havana_gene "OTTHUMG00000000961"; havana_gene_version "2"; transcript_name "DDX11L1-002"; transcript_source "havana"; transcript_biotype "processed_transcript"; havana_transcript "OTTHUMT00000362751"; havana_transcript_version "1"; exon_id "ENSE00002234944"; exon_version "1"; tag "basic"; transcript_support_level "1";</a:t>
            </a:r>
            <a:endParaRPr sz="1333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333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	havana	</a:t>
            </a:r>
            <a:r>
              <a:rPr lang="en" sz="1333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exon</a:t>
            </a:r>
            <a:r>
              <a:rPr lang="en" sz="1333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	12613	12721	.	+	.	gene_id "ENSG00000223972"; gene_version "5"; transcript_id "ENST00000456328"; transcript_version "2"; exon_number "2"; gene_name "DDX11L1"; gene_source "havana"; gene_biotype "transcribed_unprocessed_pseudogene"; havana_gene "OTTHUMG00000000961"; havana_gene_version "2"; transcript_name "DDX11L1-002"; transcript_source "havana"; transcript_biotype "processed_transcript"; havana_transcript "OTTHUMT00000362751"; havana_transcript_version "1"; exon_id "ENSE00003582793"; exon_version "1"; tag "basic"; transcript_support_level "1";</a:t>
            </a:r>
            <a:endParaRPr sz="1333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333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	havana	</a:t>
            </a:r>
            <a:r>
              <a:rPr lang="en" sz="1333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exon</a:t>
            </a:r>
            <a:r>
              <a:rPr lang="en" sz="1333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	13221	14409	.	+	.	gene_id "ENSG00000223972"; gene_version "5"; transcript_id "ENST00000456328"; transcript_version "2"; exon_number "3"; gene_name "DDX11L1"; gene_source "havana"; gene_biotype "transcribed_unprocessed_pseudogene"; havana_gene "OTTHUMG00000000961"; havana_gene_version "2"; transcript_name "DDX11L1-002"; transcript_source "havana"; transcript_biotype "processed_transcript"; havana_transcript "OTTHUMT00000362751"; havana_transcript_version "1"; exon_id "ENSE00002312635"; exon_version "1"; tag "basic"; transcript_support_level "1";</a:t>
            </a:r>
            <a:endParaRPr sz="1333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333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...</a:t>
            </a:r>
            <a:endParaRPr sz="1333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61" name="Google Shape;261;p36"/>
          <p:cNvSpPr txBox="1"/>
          <p:nvPr/>
        </p:nvSpPr>
        <p:spPr>
          <a:xfrm>
            <a:off x="415600" y="1492310"/>
            <a:ext cx="4000000" cy="8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2400" b="1" dirty="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$ </a:t>
            </a:r>
            <a:r>
              <a:rPr lang="en" sz="2400" b="1" dirty="0">
                <a:solidFill>
                  <a:srgbClr val="33333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grep "exon" </a:t>
            </a:r>
            <a:r>
              <a:rPr lang="en" sz="2400" b="1" dirty="0" err="1">
                <a:solidFill>
                  <a:srgbClr val="33333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genes.gtf</a:t>
            </a:r>
            <a:endParaRPr sz="2400" b="1" dirty="0">
              <a:solidFill>
                <a:srgbClr val="333333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62" name="Google Shape;262;p36"/>
          <p:cNvSpPr txBox="1"/>
          <p:nvPr/>
        </p:nvSpPr>
        <p:spPr>
          <a:xfrm rot="-747">
            <a:off x="131432" y="4061187"/>
            <a:ext cx="3680000" cy="6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2400" b="1" u="sng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Result:</a:t>
            </a:r>
            <a:r>
              <a:rPr lang="en" sz="2400" b="1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 </a:t>
            </a:r>
            <a:endParaRPr sz="2400" b="1">
              <a:solidFill>
                <a:srgbClr val="38761D"/>
              </a:solidFill>
              <a:highlight>
                <a:schemeClr val="lt1"/>
              </a:highlight>
              <a:latin typeface="Economica"/>
              <a:ea typeface="Economica"/>
              <a:cs typeface="Economica"/>
              <a:sym typeface="Economica"/>
            </a:endParaRPr>
          </a:p>
          <a:p>
            <a:r>
              <a:rPr lang="en" sz="2400" b="1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Only lines that contain the text "exon" </a:t>
            </a:r>
            <a:r>
              <a:rPr lang="en" sz="2400" b="1" u="sng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anywhere in the line</a:t>
            </a:r>
            <a:r>
              <a:rPr lang="en" sz="2400" b="1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 will be returned.</a:t>
            </a:r>
            <a:endParaRPr sz="2400" b="1">
              <a:solidFill>
                <a:srgbClr val="38761D"/>
              </a:solidFill>
              <a:highlight>
                <a:schemeClr val="lt1"/>
              </a:highlight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646D51-AA0A-6A43-8198-3C0BFDF81854}"/>
              </a:ext>
            </a:extLst>
          </p:cNvPr>
          <p:cNvSpPr txBox="1"/>
          <p:nvPr/>
        </p:nvSpPr>
        <p:spPr>
          <a:xfrm>
            <a:off x="11425594" y="107988"/>
            <a:ext cx="681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ARQ</a:t>
            </a:r>
          </a:p>
        </p:txBody>
      </p:sp>
    </p:spTree>
    <p:extLst>
      <p:ext uri="{BB962C8B-B14F-4D97-AF65-F5344CB8AC3E}">
        <p14:creationId xmlns:p14="http://schemas.microsoft.com/office/powerpoint/2010/main" val="22458140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7"/>
          <p:cNvSpPr txBox="1">
            <a:spLocks noGrp="1"/>
          </p:cNvSpPr>
          <p:nvPr>
            <p:ph type="title"/>
          </p:nvPr>
        </p:nvSpPr>
        <p:spPr>
          <a:xfrm>
            <a:off x="415600" y="116433"/>
            <a:ext cx="11360800" cy="1108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"/>
              <a:t>See </a:t>
            </a:r>
            <a:r>
              <a:rPr lang="en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grep</a:t>
            </a:r>
            <a:r>
              <a:rPr lang="en"/>
              <a:t> matches with </a:t>
            </a:r>
            <a:r>
              <a:rPr lang="en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--color</a:t>
            </a:r>
            <a:endParaRPr>
              <a:solidFill>
                <a:srgbClr val="38761D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endParaRPr sz="2400"/>
          </a:p>
        </p:txBody>
      </p:sp>
      <p:sp>
        <p:nvSpPr>
          <p:cNvPr id="268" name="Google Shape;268;p37"/>
          <p:cNvSpPr txBox="1"/>
          <p:nvPr/>
        </p:nvSpPr>
        <p:spPr>
          <a:xfrm>
            <a:off x="3843500" y="2055433"/>
            <a:ext cx="8146000" cy="4581600"/>
          </a:xfrm>
          <a:prstGeom prst="rect">
            <a:avLst/>
          </a:prstGeom>
          <a:noFill/>
          <a:ln w="9525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	havana	</a:t>
            </a:r>
            <a:r>
              <a:rPr lang="en" sz="1200" b="1">
                <a:solidFill>
                  <a:srgbClr val="FF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exon</a:t>
            </a: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	11869	12227	.	+	.	gene_id "ENSG00000223972"; gene_version "5"; transcript_id "ENST00000456328"; transcript_version "2"; exon_number "1"; gene_name "DDX11L1"; gene_source "havana"; gene_biotype "transcribed_unprocessed_pseudogene"; havana_gene "OTTHUMG00000000961"; havana_gene_version "2"; transcript_name "DDX11L1-002"; transcript_source "havana"; transcript_biotype "processed_transcript"; havana_transcript "OTTHUMT00000362751"; havana_transcript_version "1"; exon_id "ENSE00002234944"; exon_version "1"; tag "basic"; transcript_support_level "1";</a:t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	havana	</a:t>
            </a:r>
            <a:r>
              <a:rPr lang="en" sz="1200" b="1">
                <a:solidFill>
                  <a:srgbClr val="FF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exon</a:t>
            </a: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	12613	12721	.	+	.	gene_id "ENSG00000223972"; gene_version "5"; transcript_id "ENST00000456328"; transcript_version "2"; exon_number "2"; gene_name "DDX11L1"; gene_source "havana"; gene_biotype "transcribed_unprocessed_pseudogene"; havana_gene "OTTHUMG00000000961"; havana_gene_version "2"; transcript_name "DDX11L1-002"; transcript_source "havana"; transcript_biotype "processed_transcript"; havana_transcript "OTTHUMT00000362751"; havana_transcript_version "1"; exon_id "ENSE00003582793"; exon_version "1"; tag "basic"; transcript_support_level "1";</a:t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	havana	</a:t>
            </a:r>
            <a:r>
              <a:rPr lang="en" sz="1200" b="1">
                <a:solidFill>
                  <a:srgbClr val="FF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exon</a:t>
            </a: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	13221	14409	.	+	.	gene_id "ENSG00000223972"; gene_version "5"; transcript_id "ENST00000456328"; transcript_version "2"; exon_number "3"; gene_name "DDX11L1"; gene_source "havana"; gene_biotype "transcribed_unprocessed_pseudogene"; havana_gene "OTTHUMG00000000961"; havana_gene_version "2"; transcript_name "DDX11L1-002"; transcript_source "havana"; transcript_biotype "processed_transcript"; havana_transcript "OTTHUMT00000362751"; havana_transcript_version "1"; exon_id "ENSE00002312635"; exon_version "1"; tag "basic"; transcript_support_level "1";</a:t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...</a:t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69" name="Google Shape;269;p37"/>
          <p:cNvSpPr txBox="1"/>
          <p:nvPr/>
        </p:nvSpPr>
        <p:spPr>
          <a:xfrm>
            <a:off x="163133" y="1185033"/>
            <a:ext cx="4987200" cy="8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2400" b="1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$ </a:t>
            </a:r>
            <a:r>
              <a:rPr lang="en" sz="2400" b="1">
                <a:solidFill>
                  <a:srgbClr val="33333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grep --color "exon" genes.gtf</a:t>
            </a:r>
            <a:endParaRPr sz="2400" b="1">
              <a:solidFill>
                <a:srgbClr val="333333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70" name="Google Shape;270;p37"/>
          <p:cNvSpPr txBox="1"/>
          <p:nvPr/>
        </p:nvSpPr>
        <p:spPr>
          <a:xfrm rot="-747">
            <a:off x="131432" y="4061187"/>
            <a:ext cx="3680000" cy="6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2400" b="1" u="sng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Tips:</a:t>
            </a:r>
            <a:r>
              <a:rPr lang="en" sz="2400" b="1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 </a:t>
            </a:r>
            <a:endParaRPr sz="2400" b="1">
              <a:solidFill>
                <a:srgbClr val="38761D"/>
              </a:solidFill>
              <a:highlight>
                <a:schemeClr val="lt1"/>
              </a:highlight>
              <a:latin typeface="Economica"/>
              <a:ea typeface="Economica"/>
              <a:cs typeface="Economica"/>
              <a:sym typeface="Economica"/>
            </a:endParaRPr>
          </a:p>
          <a:p>
            <a:pPr marL="609585" indent="-457189">
              <a:buClr>
                <a:srgbClr val="38761D"/>
              </a:buClr>
              <a:buSzPts val="1800"/>
              <a:buFont typeface="Economica"/>
              <a:buAutoNum type="arabicParenBoth"/>
            </a:pPr>
            <a:r>
              <a:rPr lang="en" sz="2400" b="1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Use the right and left arrows to move towards the end and beginning of a line, respectively.</a:t>
            </a:r>
            <a:endParaRPr sz="2400" b="1">
              <a:solidFill>
                <a:srgbClr val="38761D"/>
              </a:solidFill>
              <a:highlight>
                <a:schemeClr val="lt1"/>
              </a:highlight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54CBFC-5AFA-0041-897A-7BB38B256C3A}"/>
              </a:ext>
            </a:extLst>
          </p:cNvPr>
          <p:cNvSpPr txBox="1"/>
          <p:nvPr/>
        </p:nvSpPr>
        <p:spPr>
          <a:xfrm>
            <a:off x="11425594" y="107988"/>
            <a:ext cx="681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ARQ</a:t>
            </a:r>
          </a:p>
        </p:txBody>
      </p:sp>
    </p:spTree>
    <p:extLst>
      <p:ext uri="{BB962C8B-B14F-4D97-AF65-F5344CB8AC3E}">
        <p14:creationId xmlns:p14="http://schemas.microsoft.com/office/powerpoint/2010/main" val="123043680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8"/>
          <p:cNvSpPr txBox="1">
            <a:spLocks noGrp="1"/>
          </p:cNvSpPr>
          <p:nvPr>
            <p:ph type="title"/>
          </p:nvPr>
        </p:nvSpPr>
        <p:spPr>
          <a:xfrm>
            <a:off x="415600" y="116433"/>
            <a:ext cx="11360800" cy="1108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"/>
              <a:t>See </a:t>
            </a:r>
            <a:r>
              <a:rPr lang="en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grep</a:t>
            </a:r>
            <a:r>
              <a:rPr lang="en"/>
              <a:t> matches with </a:t>
            </a:r>
            <a:r>
              <a:rPr lang="en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--color</a:t>
            </a:r>
            <a:endParaRPr>
              <a:solidFill>
                <a:srgbClr val="38761D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endParaRPr sz="2400"/>
          </a:p>
        </p:txBody>
      </p:sp>
      <p:sp>
        <p:nvSpPr>
          <p:cNvPr id="276" name="Google Shape;276;p38"/>
          <p:cNvSpPr txBox="1"/>
          <p:nvPr/>
        </p:nvSpPr>
        <p:spPr>
          <a:xfrm>
            <a:off x="3843500" y="1837000"/>
            <a:ext cx="8146000" cy="4800000"/>
          </a:xfrm>
          <a:prstGeom prst="rect">
            <a:avLst/>
          </a:prstGeom>
          <a:noFill/>
          <a:ln w="9525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#!</a:t>
            </a:r>
            <a:r>
              <a:rPr lang="en" sz="1200" b="1">
                <a:solidFill>
                  <a:srgbClr val="FF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gene</a:t>
            </a: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build-last-updated 2016-06</a:t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	havana	</a:t>
            </a:r>
            <a:r>
              <a:rPr lang="en" sz="1200" b="1">
                <a:solidFill>
                  <a:srgbClr val="FF000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gene</a:t>
            </a: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	11869	14409	.	+	.	</a:t>
            </a:r>
            <a:r>
              <a:rPr lang="en" sz="1200" b="1">
                <a:solidFill>
                  <a:srgbClr val="FF000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gene</a:t>
            </a: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_id "ENSG00000223972"; </a:t>
            </a:r>
            <a:r>
              <a:rPr lang="en" sz="1200" b="1">
                <a:solidFill>
                  <a:srgbClr val="FF000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gene</a:t>
            </a: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_version "5"; </a:t>
            </a:r>
            <a:r>
              <a:rPr lang="en" sz="1200" b="1">
                <a:solidFill>
                  <a:srgbClr val="FF000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gene</a:t>
            </a: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_name "DDX11L1"; </a:t>
            </a:r>
            <a:r>
              <a:rPr lang="en" sz="1200" b="1">
                <a:solidFill>
                  <a:srgbClr val="FF000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gene</a:t>
            </a: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_source "havana"; </a:t>
            </a:r>
            <a:r>
              <a:rPr lang="en" sz="1200" b="1">
                <a:solidFill>
                  <a:srgbClr val="FF000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gene</a:t>
            </a: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_biotype "transcribed_unprocessed_pseudo</a:t>
            </a:r>
            <a:r>
              <a:rPr lang="en" sz="1200" b="1">
                <a:solidFill>
                  <a:srgbClr val="FF000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gene</a:t>
            </a: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"; havana_</a:t>
            </a:r>
            <a:r>
              <a:rPr lang="en" sz="1200" b="1">
                <a:solidFill>
                  <a:srgbClr val="FF000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gene</a:t>
            </a: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"OTTHUMG00000000961"; havana_</a:t>
            </a:r>
            <a:r>
              <a:rPr lang="en" sz="1200" b="1">
                <a:solidFill>
                  <a:srgbClr val="FF000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gene</a:t>
            </a: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_version "2";</a:t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	havana	transcript	11869	14409	.	+	.	gene_id "ENSG00000223972"; gene_version "5"; transcript_id "ENST00000456328"; transcript_version "2"; gene_name "DDX11L1"; gene_source "havana"; gene_biotype "transcribed_unprocessed_pseudogene"; havana_gene "OTTHUMG00000000961"; havana_gene_version "2"; transcript_name "DDX11L1-002"; transcript_source "havana"; transcript_biotype "processed_transcript"; havana_transcript "OTTHUMT00000362751"; havana_transcript_version "1"; tag "basic"; transcript_support_level "1";</a:t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	havana	exon	11869	12227	.	+	.	gene_id "ENSG00000223972"; gene_version "5"; transcript_id "ENST00000456328"; transcript_version "2"; exon_number "1"; gene_name "DDX11L1"; gene_source "havana"; gene_biotype "transcribed_unprocessed_pseudogene"; havana_gene "OTTHUMG00000000961"; havana_gene_version "2"; transcript_name "DDX11L1-002"; transcript_source "havana"; transcript_biotype "processed_transcript"; havana_transcript "OTTHUMT00000362751"; havana_transcript_version "1"; exon_id "ENSE00002234944"; exon_version "1"; tag "basic"; transcript_support_level "1";</a:t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	havana	exon	12613	12721	.	+	.	gene_id "ENSG00000223972"; gene_version "5"; transcript_id "ENST00000456328"; transcript_version "2"; exon_number "2"; gene_name "DDX11L1"; gene_source "havana"; gene_biotype "transcribed_unprocessed_pseudogene"; havana_gene "OTTHUMG00000000961"; havana_gene_version "2"; transcript_name "DDX11L1-002"; transcript_source "havana"; transcript_biotype "processed_transcript"; havana_transcript "OTTHUMT00000362751"; havana_transcript_version "1"; exon_id "ENSE00003582793"; exon_version "1"; tag "basic"; transcript_support_level "1";</a:t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endParaRPr sz="120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77" name="Google Shape;277;p38"/>
          <p:cNvSpPr txBox="1"/>
          <p:nvPr/>
        </p:nvSpPr>
        <p:spPr>
          <a:xfrm>
            <a:off x="163133" y="1185033"/>
            <a:ext cx="4987200" cy="8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2400" b="1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$ </a:t>
            </a:r>
            <a:r>
              <a:rPr lang="en" sz="2400" b="1">
                <a:solidFill>
                  <a:srgbClr val="33333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grep --color "gene" genes.gtf</a:t>
            </a:r>
            <a:endParaRPr sz="2400" b="1">
              <a:solidFill>
                <a:srgbClr val="333333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78" name="Google Shape;278;p38"/>
          <p:cNvSpPr txBox="1"/>
          <p:nvPr/>
        </p:nvSpPr>
        <p:spPr>
          <a:xfrm rot="-747">
            <a:off x="131432" y="4061187"/>
            <a:ext cx="3680000" cy="6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2400" b="1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By default, grep reports a pattern match anywhere it find it on the line.</a:t>
            </a:r>
            <a:endParaRPr sz="2400" b="1">
              <a:solidFill>
                <a:srgbClr val="38761D"/>
              </a:solidFill>
              <a:highlight>
                <a:schemeClr val="lt1"/>
              </a:highlight>
              <a:latin typeface="Economica"/>
              <a:ea typeface="Economica"/>
              <a:cs typeface="Economica"/>
              <a:sym typeface="Economica"/>
            </a:endParaRPr>
          </a:p>
          <a:p>
            <a:endParaRPr sz="2400" b="1">
              <a:solidFill>
                <a:srgbClr val="38761D"/>
              </a:solidFill>
              <a:highlight>
                <a:schemeClr val="lt1"/>
              </a:highlight>
              <a:latin typeface="Economica"/>
              <a:ea typeface="Economica"/>
              <a:cs typeface="Economica"/>
              <a:sym typeface="Economica"/>
            </a:endParaRPr>
          </a:p>
          <a:p>
            <a:r>
              <a:rPr lang="en" sz="2400" b="1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What if we want to match "gene" but not things like "gene_name"?</a:t>
            </a:r>
            <a:endParaRPr sz="2400" b="1">
              <a:solidFill>
                <a:srgbClr val="38761D"/>
              </a:solidFill>
              <a:highlight>
                <a:schemeClr val="lt1"/>
              </a:highlight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3386EF9-253A-1442-8882-AFD6EBD8D2A4}"/>
              </a:ext>
            </a:extLst>
          </p:cNvPr>
          <p:cNvSpPr txBox="1"/>
          <p:nvPr/>
        </p:nvSpPr>
        <p:spPr>
          <a:xfrm>
            <a:off x="11425594" y="107988"/>
            <a:ext cx="681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ARQ</a:t>
            </a:r>
          </a:p>
        </p:txBody>
      </p:sp>
    </p:spTree>
    <p:extLst>
      <p:ext uri="{BB962C8B-B14F-4D97-AF65-F5344CB8AC3E}">
        <p14:creationId xmlns:p14="http://schemas.microsoft.com/office/powerpoint/2010/main" val="8941019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9"/>
          <p:cNvSpPr txBox="1">
            <a:spLocks noGrp="1"/>
          </p:cNvSpPr>
          <p:nvPr>
            <p:ph type="title"/>
          </p:nvPr>
        </p:nvSpPr>
        <p:spPr>
          <a:xfrm>
            <a:off x="405613" y="371597"/>
            <a:ext cx="11360800" cy="1108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" sz="4800" dirty="0"/>
              <a:t>Matches flanked by "whitespace" with </a:t>
            </a:r>
            <a:r>
              <a:rPr lang="en" sz="4800" dirty="0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-w</a:t>
            </a:r>
            <a:endParaRPr sz="4800" dirty="0">
              <a:solidFill>
                <a:srgbClr val="38761D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endParaRPr sz="2400" dirty="0"/>
          </a:p>
        </p:txBody>
      </p:sp>
      <p:sp>
        <p:nvSpPr>
          <p:cNvPr id="284" name="Google Shape;284;p39"/>
          <p:cNvSpPr txBox="1"/>
          <p:nvPr/>
        </p:nvSpPr>
        <p:spPr>
          <a:xfrm>
            <a:off x="3843500" y="1837000"/>
            <a:ext cx="8146000" cy="4800000"/>
          </a:xfrm>
          <a:prstGeom prst="rect">
            <a:avLst/>
          </a:prstGeom>
          <a:noFill/>
          <a:ln w="9525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       havana  </a:t>
            </a:r>
            <a:r>
              <a:rPr lang="en" sz="1200" b="1">
                <a:solidFill>
                  <a:srgbClr val="FF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gene</a:t>
            </a: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11869   14409   .       +       .       gene_id "ENSG00000223972"; gene_version "5"; gene_name "DDX11L1"; gene_source "havana"; gene_biotype "transcribed_unprocessed_pseudogene"; havana_gene "OTTHUMG00000000961"; havana_gene_version "2";</a:t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       havana  </a:t>
            </a:r>
            <a:r>
              <a:rPr lang="en" sz="1200" b="1">
                <a:solidFill>
                  <a:srgbClr val="FF000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gene</a:t>
            </a: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14404   29570   .       -       .       gene_id "ENSG00000227232"; gene_version "5"; gene_name "WASH7P"; gene_source "havana"; gene_biotype "unprocessed_pseudogene"; havana_gene "OTTHUMG00000000958"; havana_gene_version "1";</a:t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       mirbase </a:t>
            </a:r>
            <a:r>
              <a:rPr lang="en" sz="1200" b="1">
                <a:solidFill>
                  <a:srgbClr val="FF000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gene</a:t>
            </a: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17369   17436   .       -       .       gene_id "ENSG00000278267"; gene_version "1"; gene_name "MIR6859-1"; gene_source "mirbase"; gene_biotype "miRNA";</a:t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       ensembl_havana  </a:t>
            </a:r>
            <a:r>
              <a:rPr lang="en" sz="1200" b="1">
                <a:solidFill>
                  <a:srgbClr val="FF000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gene</a:t>
            </a: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29554   31109   .       +       .       gene_id "ENSG00000243485"; gene_version "4"; gene_name "MIR1302-2"; gene_source "ensembl_havana"; gene_biotype "lincRNA"; havana_gene "OTTHUMG00000000959"; havana_gene_version "2";</a:t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       havana  </a:t>
            </a:r>
            <a:r>
              <a:rPr lang="en" sz="1200" b="1">
                <a:solidFill>
                  <a:srgbClr val="FF000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gene</a:t>
            </a: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34554   36081   .       -       .       gene_id "ENSG00000237613"; gene_version "2"; gene_name "FAM138A"; gene_source "havana"; gene_biotype "lincRNA"; havana_gene "OTTHUMG00000000960"; havana_gene_version "1";</a:t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       havana  </a:t>
            </a:r>
            <a:r>
              <a:rPr lang="en" sz="1200" b="1">
                <a:solidFill>
                  <a:srgbClr val="FF000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gene</a:t>
            </a: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52473   53312   .       +       .       gene_id "ENSG00000268020"; gene_version "3"; gene_name "OR4G4P"; gene_source "havana"; gene_biotype "unprocessed_pseudogene"; havana_gene "OTTHUMG00000185779"; havana_gene_version "1";</a:t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       havana  </a:t>
            </a:r>
            <a:r>
              <a:rPr lang="en" sz="1200" b="1">
                <a:solidFill>
                  <a:srgbClr val="FF000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gene</a:t>
            </a: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62948   63887   .       +       .       gene_id "ENSG00000240361"; gene_version "1"; gene_name "OR4G11P"; gene_source "havana"; gene_biotype "unprocessed_pseudogene"; havana_gene "OTTHUMG00000001095"; havana_gene_version "2";</a:t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       ensembl_havana  </a:t>
            </a:r>
            <a:r>
              <a:rPr lang="en" sz="1200" b="1">
                <a:solidFill>
                  <a:srgbClr val="FF000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gene</a:t>
            </a: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69091   70008   .       +       .       gene_id "ENSG00000186092"; gene_version "4"; gene_name "OR4F5"; gene_source "ensembl_havana"; gene_biotype "protein_coding"; havana_gene "OTTHUMG00000001094"; havana_gene_version "2";</a:t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endParaRPr sz="120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85" name="Google Shape;285;p39"/>
          <p:cNvSpPr txBox="1"/>
          <p:nvPr/>
        </p:nvSpPr>
        <p:spPr>
          <a:xfrm>
            <a:off x="202500" y="1401800"/>
            <a:ext cx="5807200" cy="8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2400" b="1" dirty="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$ </a:t>
            </a:r>
            <a:r>
              <a:rPr lang="en" sz="2400" b="1" dirty="0">
                <a:solidFill>
                  <a:srgbClr val="33333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grep --color "gene" </a:t>
            </a:r>
            <a:r>
              <a:rPr lang="en" sz="2400" b="1" dirty="0">
                <a:solidFill>
                  <a:srgbClr val="38761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-w</a:t>
            </a:r>
            <a:r>
              <a:rPr lang="en" sz="2400" b="1" dirty="0">
                <a:solidFill>
                  <a:srgbClr val="33333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2400" b="1" dirty="0" err="1">
                <a:solidFill>
                  <a:srgbClr val="33333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genes.gtf</a:t>
            </a:r>
            <a:endParaRPr sz="2400" b="1" dirty="0">
              <a:solidFill>
                <a:srgbClr val="333333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86" name="Google Shape;286;p39"/>
          <p:cNvSpPr txBox="1"/>
          <p:nvPr/>
        </p:nvSpPr>
        <p:spPr>
          <a:xfrm rot="-747">
            <a:off x="131432" y="4061187"/>
            <a:ext cx="3680000" cy="6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2400" b="1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By default, grep reports a pattern match anywhere it find it on the line.</a:t>
            </a:r>
            <a:endParaRPr sz="2400" b="1">
              <a:solidFill>
                <a:srgbClr val="38761D"/>
              </a:solidFill>
              <a:highlight>
                <a:schemeClr val="lt1"/>
              </a:highlight>
              <a:latin typeface="Economica"/>
              <a:ea typeface="Economica"/>
              <a:cs typeface="Economica"/>
              <a:sym typeface="Economica"/>
            </a:endParaRPr>
          </a:p>
          <a:p>
            <a:endParaRPr sz="2400" b="1">
              <a:solidFill>
                <a:srgbClr val="38761D"/>
              </a:solidFill>
              <a:highlight>
                <a:schemeClr val="lt1"/>
              </a:highlight>
              <a:latin typeface="Economica"/>
              <a:ea typeface="Economica"/>
              <a:cs typeface="Economica"/>
              <a:sym typeface="Economica"/>
            </a:endParaRPr>
          </a:p>
          <a:p>
            <a:r>
              <a:rPr lang="en" sz="2400" b="1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What if we want to match "gene" but not things like "gene_name"?</a:t>
            </a:r>
            <a:endParaRPr sz="2400" b="1">
              <a:solidFill>
                <a:srgbClr val="38761D"/>
              </a:solidFill>
              <a:highlight>
                <a:schemeClr val="lt1"/>
              </a:highlight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054341-3435-F443-9688-8D56024DB162}"/>
              </a:ext>
            </a:extLst>
          </p:cNvPr>
          <p:cNvSpPr txBox="1"/>
          <p:nvPr/>
        </p:nvSpPr>
        <p:spPr>
          <a:xfrm>
            <a:off x="11425594" y="107988"/>
            <a:ext cx="681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ARQ</a:t>
            </a:r>
          </a:p>
        </p:txBody>
      </p:sp>
    </p:spTree>
    <p:extLst>
      <p:ext uri="{BB962C8B-B14F-4D97-AF65-F5344CB8AC3E}">
        <p14:creationId xmlns:p14="http://schemas.microsoft.com/office/powerpoint/2010/main" val="37546604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0"/>
          <p:cNvSpPr txBox="1">
            <a:spLocks noGrp="1"/>
          </p:cNvSpPr>
          <p:nvPr>
            <p:ph type="title"/>
          </p:nvPr>
        </p:nvSpPr>
        <p:spPr>
          <a:xfrm>
            <a:off x="415600" y="535738"/>
            <a:ext cx="11360800" cy="1108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" sz="5400" dirty="0"/>
              <a:t>Report lines that </a:t>
            </a:r>
            <a:r>
              <a:rPr lang="en" sz="5400" u="sng" dirty="0"/>
              <a:t>lack</a:t>
            </a:r>
            <a:r>
              <a:rPr lang="en" sz="5400" dirty="0"/>
              <a:t> a pattern with </a:t>
            </a:r>
            <a:r>
              <a:rPr lang="en" sz="5400" dirty="0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-v</a:t>
            </a:r>
            <a:endParaRPr sz="5400" dirty="0">
              <a:solidFill>
                <a:srgbClr val="38761D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endParaRPr sz="2400" dirty="0"/>
          </a:p>
        </p:txBody>
      </p:sp>
      <p:sp>
        <p:nvSpPr>
          <p:cNvPr id="292" name="Google Shape;292;p40"/>
          <p:cNvSpPr txBox="1"/>
          <p:nvPr/>
        </p:nvSpPr>
        <p:spPr>
          <a:xfrm>
            <a:off x="4351500" y="1532200"/>
            <a:ext cx="7390800" cy="4522400"/>
          </a:xfrm>
          <a:prstGeom prst="rect">
            <a:avLst/>
          </a:prstGeom>
          <a:noFill/>
          <a:ln w="9525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#!genome-build GRCh38.p7</a:t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#!genome-version GRCh38</a:t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#!genome-date 2013-12</a:t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#!genome-build-accession NCBI:GCA_000001405.22</a:t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endParaRPr sz="120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endParaRPr sz="120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93" name="Google Shape;293;p40"/>
          <p:cNvSpPr txBox="1"/>
          <p:nvPr/>
        </p:nvSpPr>
        <p:spPr>
          <a:xfrm>
            <a:off x="288800" y="1644138"/>
            <a:ext cx="5807200" cy="8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b="1" dirty="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$ </a:t>
            </a:r>
            <a:r>
              <a:rPr lang="en" b="1" dirty="0">
                <a:solidFill>
                  <a:srgbClr val="33333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grep "gene" </a:t>
            </a:r>
            <a:r>
              <a:rPr lang="en" b="1" dirty="0">
                <a:solidFill>
                  <a:srgbClr val="38761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-v</a:t>
            </a:r>
            <a:r>
              <a:rPr lang="en" b="1" dirty="0">
                <a:solidFill>
                  <a:srgbClr val="33333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b="1" dirty="0" err="1">
                <a:solidFill>
                  <a:srgbClr val="33333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genes.gtf</a:t>
            </a:r>
            <a:endParaRPr b="1" dirty="0">
              <a:solidFill>
                <a:srgbClr val="333333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94" name="Google Shape;294;p40"/>
          <p:cNvSpPr txBox="1"/>
          <p:nvPr/>
        </p:nvSpPr>
        <p:spPr>
          <a:xfrm rot="-747">
            <a:off x="131432" y="4061187"/>
            <a:ext cx="3680000" cy="6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2400" b="1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Why are these the only lines that are reported?</a:t>
            </a:r>
            <a:endParaRPr sz="2400" b="1">
              <a:solidFill>
                <a:srgbClr val="38761D"/>
              </a:solidFill>
              <a:highlight>
                <a:schemeClr val="lt1"/>
              </a:highlight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BA3457-7F66-0643-87E1-4911EEBE92DD}"/>
              </a:ext>
            </a:extLst>
          </p:cNvPr>
          <p:cNvSpPr txBox="1"/>
          <p:nvPr/>
        </p:nvSpPr>
        <p:spPr>
          <a:xfrm>
            <a:off x="11425594" y="107988"/>
            <a:ext cx="681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ARQ</a:t>
            </a:r>
          </a:p>
        </p:txBody>
      </p:sp>
    </p:spTree>
    <p:extLst>
      <p:ext uri="{BB962C8B-B14F-4D97-AF65-F5344CB8AC3E}">
        <p14:creationId xmlns:p14="http://schemas.microsoft.com/office/powerpoint/2010/main" val="11026343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1"/>
          <p:cNvSpPr txBox="1">
            <a:spLocks noGrp="1"/>
          </p:cNvSpPr>
          <p:nvPr>
            <p:ph type="title"/>
          </p:nvPr>
        </p:nvSpPr>
        <p:spPr>
          <a:xfrm>
            <a:off x="289933" y="477320"/>
            <a:ext cx="11360800" cy="1108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" sz="4400" dirty="0"/>
              <a:t>Report lines that </a:t>
            </a:r>
            <a:r>
              <a:rPr lang="en" sz="4400" u="sng" dirty="0"/>
              <a:t>lack</a:t>
            </a:r>
            <a:r>
              <a:rPr lang="en" sz="4400" dirty="0"/>
              <a:t> a pattern with </a:t>
            </a:r>
            <a:r>
              <a:rPr lang="en" sz="4400" dirty="0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-v</a:t>
            </a:r>
            <a:r>
              <a:rPr lang="en" sz="4400" dirty="0">
                <a:solidFill>
                  <a:srgbClr val="000000"/>
                </a:solidFill>
              </a:rPr>
              <a:t> and</a:t>
            </a:r>
            <a:r>
              <a:rPr lang="en" sz="4400" dirty="0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 -w</a:t>
            </a:r>
            <a:endParaRPr sz="4400" dirty="0"/>
          </a:p>
        </p:txBody>
      </p:sp>
      <p:sp>
        <p:nvSpPr>
          <p:cNvPr id="300" name="Google Shape;300;p41"/>
          <p:cNvSpPr txBox="1"/>
          <p:nvPr/>
        </p:nvSpPr>
        <p:spPr>
          <a:xfrm>
            <a:off x="4656300" y="1532200"/>
            <a:ext cx="7390800" cy="4522400"/>
          </a:xfrm>
          <a:prstGeom prst="rect">
            <a:avLst/>
          </a:prstGeom>
          <a:noFill/>
          <a:ln w="9525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#!genome-build GRCh38.p7</a:t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>
              <a:buClr>
                <a:schemeClr val="dk1"/>
              </a:buClr>
              <a:buSzPts val="1100"/>
            </a:pP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#!genome-version GRCh38</a:t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>
              <a:buClr>
                <a:schemeClr val="dk1"/>
              </a:buClr>
              <a:buSzPts val="1100"/>
            </a:pP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#!genome-date 2013-12</a:t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>
              <a:buClr>
                <a:schemeClr val="dk1"/>
              </a:buClr>
              <a:buSzPts val="1100"/>
            </a:pP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#!genome-build-accession NCBI:GCA_000001405.22</a:t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>
              <a:buClr>
                <a:schemeClr val="dk1"/>
              </a:buClr>
              <a:buSzPts val="1100"/>
            </a:pP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#!genebuild-last-updated 2016-06</a:t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>
              <a:buClr>
                <a:schemeClr val="dk1"/>
              </a:buClr>
              <a:buSzPts val="1100"/>
            </a:pP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	havana	transcript	11869	14409	.	+	.	gene_id "ENSG00000223972"; gene_version "5"; transcript_id "ENST00000456328"; transcript_version "2"; gene_name "DDX11L1"; gene_source "havana"; gene_biotype "transcribed_unprocessed_pseudogene"; havana_gene "OTTHUMG00000000961"; havana_gene_version "2"; transcript_name "DDX11L1-002"; transcript_source "havana"; transcript_biotype "processed_transcript"; havana_transcript "OTTHUMT00000362751"; havana_transcript_version "1"; tag "basic"; transcript_support_level "1";</a:t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>
              <a:buClr>
                <a:schemeClr val="dk1"/>
              </a:buClr>
              <a:buSzPts val="1100"/>
            </a:pP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	havana	exon	11869	12227	.	+	.	gene_id "ENSG00000223972"; gene_version "5"; transcript_id "ENST00000456328"; transcript_version "2"; exon_number "1"; gene_name "DDX11L1"; gene_source "havana"; gene_biotype "transcribed_unprocessed_pseudogene"; havana_gene "OTTHUMG00000000961"; havana_gene_version "2"; transcript_name "DDX11L1-002"; transcript_source "havana"; transcript_biotype "processed_transcript"; havana_transcript "OTTHUMT00000362751"; havana_transcript_version "1"; exon_id "ENSE00002234944"; exon_version "1"; tag "basic"; transcript_support_level "1";</a:t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...</a:t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01" name="Google Shape;301;p41"/>
          <p:cNvSpPr txBox="1"/>
          <p:nvPr/>
        </p:nvSpPr>
        <p:spPr>
          <a:xfrm>
            <a:off x="163133" y="1490286"/>
            <a:ext cx="5807200" cy="8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b="1" dirty="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$ </a:t>
            </a:r>
            <a:r>
              <a:rPr lang="en" b="1" dirty="0">
                <a:solidFill>
                  <a:srgbClr val="33333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grep "gene" </a:t>
            </a:r>
            <a:r>
              <a:rPr lang="en" b="1" dirty="0">
                <a:solidFill>
                  <a:srgbClr val="38761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-v</a:t>
            </a:r>
            <a:r>
              <a:rPr lang="en" b="1" dirty="0">
                <a:solidFill>
                  <a:srgbClr val="33333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b="1" dirty="0">
                <a:solidFill>
                  <a:srgbClr val="38761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-w</a:t>
            </a:r>
            <a:r>
              <a:rPr lang="en" b="1" dirty="0">
                <a:solidFill>
                  <a:srgbClr val="33333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b="1" dirty="0" err="1">
                <a:solidFill>
                  <a:srgbClr val="33333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genes.gtf</a:t>
            </a:r>
            <a:endParaRPr b="1" dirty="0">
              <a:solidFill>
                <a:srgbClr val="333333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E3B095-0A72-F04D-BACF-A42095B46D2A}"/>
              </a:ext>
            </a:extLst>
          </p:cNvPr>
          <p:cNvSpPr txBox="1"/>
          <p:nvPr/>
        </p:nvSpPr>
        <p:spPr>
          <a:xfrm>
            <a:off x="11425594" y="107988"/>
            <a:ext cx="681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ARQ</a:t>
            </a:r>
          </a:p>
        </p:txBody>
      </p:sp>
    </p:spTree>
    <p:extLst>
      <p:ext uri="{BB962C8B-B14F-4D97-AF65-F5344CB8AC3E}">
        <p14:creationId xmlns:p14="http://schemas.microsoft.com/office/powerpoint/2010/main" val="10111942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7"/>
          <p:cNvSpPr txBox="1">
            <a:spLocks noGrp="1"/>
          </p:cNvSpPr>
          <p:nvPr>
            <p:ph type="title"/>
          </p:nvPr>
        </p:nvSpPr>
        <p:spPr>
          <a:xfrm>
            <a:off x="415600" y="116433"/>
            <a:ext cx="11360800" cy="1108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" dirty="0"/>
              <a:t>Unix history</a:t>
            </a:r>
            <a:endParaRPr dirty="0"/>
          </a:p>
        </p:txBody>
      </p:sp>
      <p:pic>
        <p:nvPicPr>
          <p:cNvPr id="183" name="Google Shape;18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01883" y="1704567"/>
            <a:ext cx="4274517" cy="3422948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7"/>
          <p:cNvSpPr txBox="1"/>
          <p:nvPr/>
        </p:nvSpPr>
        <p:spPr>
          <a:xfrm>
            <a:off x="108700" y="1999900"/>
            <a:ext cx="7544430" cy="4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609585" indent="-457189">
              <a:buClr>
                <a:srgbClr val="38761D"/>
              </a:buClr>
              <a:buSzPts val="1800"/>
              <a:buFont typeface="Economica"/>
              <a:buChar char="●"/>
            </a:pPr>
            <a:r>
              <a:rPr lang="en" sz="2400" dirty="0">
                <a:solidFill>
                  <a:srgbClr val="38761D"/>
                </a:solidFill>
                <a:highlight>
                  <a:srgbClr val="FFFFFF"/>
                </a:highlight>
                <a:latin typeface="Economica"/>
                <a:ea typeface="Economica"/>
                <a:cs typeface="Economica"/>
                <a:sym typeface="Economica"/>
              </a:rPr>
              <a:t>Initial file system, command interpreter (shell), and process management started by Ken Thompson</a:t>
            </a:r>
            <a:endParaRPr sz="2400" dirty="0">
              <a:solidFill>
                <a:srgbClr val="38761D"/>
              </a:solidFill>
              <a:highlight>
                <a:srgbClr val="FFFFFF"/>
              </a:highlight>
              <a:latin typeface="Economica"/>
              <a:ea typeface="Economica"/>
              <a:cs typeface="Economica"/>
              <a:sym typeface="Economica"/>
            </a:endParaRPr>
          </a:p>
          <a:p>
            <a:pPr marL="609585" indent="-457189">
              <a:buClr>
                <a:srgbClr val="38761D"/>
              </a:buClr>
              <a:buSzPts val="1800"/>
              <a:buFont typeface="Economica"/>
              <a:buChar char="●"/>
            </a:pPr>
            <a:r>
              <a:rPr lang="en" sz="2400" dirty="0">
                <a:solidFill>
                  <a:srgbClr val="38761D"/>
                </a:solidFill>
                <a:highlight>
                  <a:srgbClr val="FFFFFF"/>
                </a:highlight>
                <a:latin typeface="Economica"/>
                <a:ea typeface="Economica"/>
                <a:cs typeface="Economica"/>
                <a:sym typeface="Economica"/>
              </a:rPr>
              <a:t>Device files and further development from Dennis Ritchie, as well as McIlroy and </a:t>
            </a:r>
            <a:r>
              <a:rPr lang="en" sz="2400" dirty="0" err="1">
                <a:solidFill>
                  <a:srgbClr val="38761D"/>
                </a:solidFill>
                <a:highlight>
                  <a:srgbClr val="FFFFFF"/>
                </a:highlight>
                <a:latin typeface="Economica"/>
                <a:ea typeface="Economica"/>
                <a:cs typeface="Economica"/>
                <a:sym typeface="Economica"/>
              </a:rPr>
              <a:t>Ossanna</a:t>
            </a:r>
            <a:r>
              <a:rPr lang="en" sz="2400" dirty="0">
                <a:solidFill>
                  <a:srgbClr val="38761D"/>
                </a:solidFill>
                <a:highlight>
                  <a:srgbClr val="FFFFFF"/>
                </a:highlight>
                <a:latin typeface="Economica"/>
                <a:ea typeface="Economica"/>
                <a:cs typeface="Economica"/>
                <a:sym typeface="Economica"/>
              </a:rPr>
              <a:t> (to a lesser degree)</a:t>
            </a:r>
            <a:endParaRPr sz="2400" dirty="0">
              <a:solidFill>
                <a:srgbClr val="38761D"/>
              </a:solidFill>
              <a:highlight>
                <a:srgbClr val="FFFFFF"/>
              </a:highlight>
              <a:latin typeface="Economica"/>
              <a:ea typeface="Economica"/>
              <a:cs typeface="Economica"/>
              <a:sym typeface="Economica"/>
            </a:endParaRPr>
          </a:p>
          <a:p>
            <a:pPr marL="609585" indent="-457189">
              <a:buClr>
                <a:srgbClr val="38761D"/>
              </a:buClr>
              <a:buSzPts val="1800"/>
              <a:buFont typeface="Economica"/>
              <a:buChar char="●"/>
            </a:pPr>
            <a:r>
              <a:rPr lang="en" sz="2400" dirty="0">
                <a:solidFill>
                  <a:srgbClr val="38761D"/>
                </a:solidFill>
                <a:highlight>
                  <a:srgbClr val="FFFFFF"/>
                </a:highlight>
                <a:latin typeface="Economica"/>
                <a:ea typeface="Economica"/>
                <a:cs typeface="Economica"/>
                <a:sym typeface="Economica"/>
              </a:rPr>
              <a:t>Vast array of simple, dependable tools that each do one simple task.</a:t>
            </a:r>
            <a:endParaRPr sz="2400" dirty="0">
              <a:solidFill>
                <a:srgbClr val="38761D"/>
              </a:solidFill>
              <a:highlight>
                <a:srgbClr val="FFFFFF"/>
              </a:highlight>
              <a:latin typeface="Economica"/>
              <a:ea typeface="Economica"/>
              <a:cs typeface="Economica"/>
              <a:sym typeface="Economica"/>
            </a:endParaRPr>
          </a:p>
          <a:p>
            <a:pPr marL="609585" indent="-457189">
              <a:buClr>
                <a:srgbClr val="38761D"/>
              </a:buClr>
              <a:buSzPts val="1800"/>
              <a:buFont typeface="Economica"/>
              <a:buChar char="●"/>
            </a:pPr>
            <a:r>
              <a:rPr lang="en" sz="2400" dirty="0">
                <a:solidFill>
                  <a:srgbClr val="38761D"/>
                </a:solidFill>
                <a:highlight>
                  <a:srgbClr val="FFFFFF"/>
                </a:highlight>
                <a:latin typeface="Economica"/>
                <a:ea typeface="Economica"/>
                <a:cs typeface="Economica"/>
                <a:sym typeface="Economica"/>
              </a:rPr>
              <a:t>By combining these tools, one can conduct rather sophisticated analyses</a:t>
            </a:r>
            <a:endParaRPr sz="2400" dirty="0">
              <a:solidFill>
                <a:srgbClr val="38761D"/>
              </a:solidFill>
              <a:highlight>
                <a:srgbClr val="FFFFFF"/>
              </a:highlight>
              <a:latin typeface="Economica"/>
              <a:ea typeface="Economica"/>
              <a:cs typeface="Economica"/>
              <a:sym typeface="Economica"/>
            </a:endParaRPr>
          </a:p>
          <a:p>
            <a:pPr marL="609585" indent="-457189">
              <a:buClr>
                <a:srgbClr val="38761D"/>
              </a:buClr>
              <a:buSzPts val="1800"/>
              <a:buFont typeface="Economica"/>
              <a:buChar char="●"/>
            </a:pPr>
            <a:r>
              <a:rPr lang="en" sz="2400" dirty="0">
                <a:solidFill>
                  <a:srgbClr val="38761D"/>
                </a:solidFill>
                <a:highlight>
                  <a:srgbClr val="FFFFFF"/>
                </a:highlight>
                <a:latin typeface="Economica"/>
                <a:ea typeface="Economica"/>
                <a:cs typeface="Economica"/>
                <a:sym typeface="Economica"/>
              </a:rPr>
              <a:t>Wildly popular platform for high performance computing. Supports parallelism.</a:t>
            </a:r>
            <a:endParaRPr sz="2400" dirty="0">
              <a:solidFill>
                <a:srgbClr val="38761D"/>
              </a:solidFill>
              <a:highlight>
                <a:srgbClr val="FFFFFF"/>
              </a:highlight>
              <a:latin typeface="Economica"/>
              <a:ea typeface="Economica"/>
              <a:cs typeface="Economica"/>
              <a:sym typeface="Economica"/>
            </a:endParaRPr>
          </a:p>
          <a:p>
            <a:pPr marL="609585" indent="-457189">
              <a:buClr>
                <a:srgbClr val="38761D"/>
              </a:buClr>
              <a:buSzPts val="1800"/>
              <a:buFont typeface="Economica"/>
              <a:buChar char="●"/>
            </a:pPr>
            <a:r>
              <a:rPr lang="en" sz="2400" dirty="0">
                <a:solidFill>
                  <a:srgbClr val="38761D"/>
                </a:solidFill>
                <a:highlight>
                  <a:srgbClr val="FFFFFF"/>
                </a:highlight>
                <a:latin typeface="Economica"/>
                <a:ea typeface="Economica"/>
                <a:cs typeface="Economica"/>
                <a:sym typeface="Economica"/>
              </a:rPr>
              <a:t>SunOS/Solaris, IBM's AIX, Hewlett-Packard HP-UX, OSX, Linux, Android, etc.</a:t>
            </a:r>
            <a:endParaRPr sz="2400" b="1" dirty="0">
              <a:solidFill>
                <a:srgbClr val="38761D"/>
              </a:solidFill>
              <a:highlight>
                <a:srgbClr val="FFFFFF"/>
              </a:highlight>
              <a:latin typeface="Economica"/>
              <a:ea typeface="Economica"/>
              <a:cs typeface="Economica"/>
              <a:sym typeface="Economica"/>
            </a:endParaRPr>
          </a:p>
          <a:p>
            <a:endParaRPr sz="2400" dirty="0">
              <a:solidFill>
                <a:srgbClr val="38761D"/>
              </a:solidFill>
              <a:highlight>
                <a:srgbClr val="FFFFFF"/>
              </a:highlight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185" name="Google Shape;185;p27"/>
          <p:cNvSpPr txBox="1"/>
          <p:nvPr/>
        </p:nvSpPr>
        <p:spPr>
          <a:xfrm>
            <a:off x="3414733" y="6200100"/>
            <a:ext cx="8701200" cy="55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r"/>
            <a:r>
              <a:rPr lang="en" sz="1600" dirty="0" err="1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Credit:https</a:t>
            </a:r>
            <a:r>
              <a:rPr lang="en" sz="1600" dirty="0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://</a:t>
            </a:r>
            <a:r>
              <a:rPr lang="en" sz="1600" dirty="0" err="1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en.wikipedia.org</a:t>
            </a:r>
            <a:r>
              <a:rPr lang="en" sz="1600" dirty="0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/wiki/</a:t>
            </a:r>
            <a:r>
              <a:rPr lang="en" sz="1600" dirty="0" err="1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History_of_Unix</a:t>
            </a:r>
            <a:endParaRPr sz="1600" dirty="0"/>
          </a:p>
        </p:txBody>
      </p:sp>
      <p:sp>
        <p:nvSpPr>
          <p:cNvPr id="186" name="Google Shape;186;p27"/>
          <p:cNvSpPr txBox="1"/>
          <p:nvPr/>
        </p:nvSpPr>
        <p:spPr>
          <a:xfrm>
            <a:off x="8179318" y="881125"/>
            <a:ext cx="3936615" cy="8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600" dirty="0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Ken Thompson (sitting) and Dennis Ritchie working together at a PDP-11</a:t>
            </a:r>
            <a:endParaRPr sz="1600" dirty="0">
              <a:solidFill>
                <a:srgbClr val="38761D"/>
              </a:solidFill>
              <a:highlight>
                <a:schemeClr val="lt1"/>
              </a:highlight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6E0412-C34D-644A-9FA5-2F370D05D84C}"/>
              </a:ext>
            </a:extLst>
          </p:cNvPr>
          <p:cNvSpPr txBox="1"/>
          <p:nvPr/>
        </p:nvSpPr>
        <p:spPr>
          <a:xfrm>
            <a:off x="11425594" y="107988"/>
            <a:ext cx="681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ARQ</a:t>
            </a:r>
          </a:p>
        </p:txBody>
      </p:sp>
    </p:spTree>
    <p:extLst>
      <p:ext uri="{BB962C8B-B14F-4D97-AF65-F5344CB8AC3E}">
        <p14:creationId xmlns:p14="http://schemas.microsoft.com/office/powerpoint/2010/main" val="293179320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42"/>
          <p:cNvSpPr txBox="1">
            <a:spLocks noGrp="1"/>
          </p:cNvSpPr>
          <p:nvPr>
            <p:ph type="title"/>
          </p:nvPr>
        </p:nvSpPr>
        <p:spPr>
          <a:xfrm>
            <a:off x="415600" y="477320"/>
            <a:ext cx="11360800" cy="1108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" sz="5400" dirty="0"/>
              <a:t>Matching patterns that include quotes</a:t>
            </a:r>
            <a:endParaRPr sz="5400" dirty="0">
              <a:solidFill>
                <a:srgbClr val="38761D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endParaRPr sz="2400" dirty="0"/>
          </a:p>
        </p:txBody>
      </p:sp>
      <p:sp>
        <p:nvSpPr>
          <p:cNvPr id="307" name="Google Shape;307;p42"/>
          <p:cNvSpPr txBox="1"/>
          <p:nvPr/>
        </p:nvSpPr>
        <p:spPr>
          <a:xfrm>
            <a:off x="3843500" y="1837000"/>
            <a:ext cx="8146000" cy="4800000"/>
          </a:xfrm>
          <a:prstGeom prst="rect">
            <a:avLst/>
          </a:prstGeom>
          <a:noFill/>
          <a:ln w="9525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	ensembl_havana	gene	113813811	113871759	.	-	.	gene_id "ENSG00000134242"; gene_version "15"; gene_name "</a:t>
            </a:r>
            <a:r>
              <a:rPr lang="en" sz="1200" b="1">
                <a:solidFill>
                  <a:srgbClr val="FF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PTPN22</a:t>
            </a:r>
            <a:r>
              <a:rPr lang="en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"; gene_source "ensembl_havana"; gene_biotype "protein_coding"; havana_gene "OTTHUMG00000011936"; havana_gene_version "2";</a:t>
            </a:r>
            <a:endParaRPr sz="120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	havana	transcript	113813811	113871712	.	-	.	gene_id "ENSG00000134242"; gene_version "15"; transcript_id "ENST00000460620"; transcript_version "5"; gene_name "</a:t>
            </a:r>
            <a:r>
              <a:rPr lang="en" sz="1200" b="1">
                <a:solidFill>
                  <a:srgbClr val="FF000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PTPN22</a:t>
            </a:r>
            <a:r>
              <a:rPr lang="en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"; gene_source "ensembl_havana"; gene_biotype "protein_coding"; havana_gene "OTTHUMG00000011936"; havana_gene_version "2"; transcript_name "</a:t>
            </a:r>
            <a:r>
              <a:rPr lang="en" sz="1200" b="1">
                <a:solidFill>
                  <a:srgbClr val="FF000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PTPN22</a:t>
            </a:r>
            <a:r>
              <a:rPr lang="en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-002"; transcript_source "havana"; transcript_biotype "protein_coding"; havana_transcript "OTTHUMT00000033016"; havana_transcript_version "2"; tag "basic"; transcript_support_level "1";</a:t>
            </a:r>
            <a:endParaRPr sz="120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	havana	exon	113871537	113871712	.	-	.	gene_id "ENSG00000134242"; gene_version "15"; transcript_id "ENST00000460620"; transcript_version "5"; exon_number "1"; gene_name "</a:t>
            </a:r>
            <a:r>
              <a:rPr lang="en" sz="1200" b="1">
                <a:solidFill>
                  <a:srgbClr val="FF000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PTPN22</a:t>
            </a:r>
            <a:r>
              <a:rPr lang="en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"; gene_source "ensembl_havana"; gene_biotype "protein_coding"; havana_gene "OTTHUMG00000011936"; havana_gene_version "2"; transcript_name "PTPN22-002"; transcript_source "havana"; transcript_biotype "protein_coding"; havana_transcript "OTTHUMT00000033016"; havana_transcript_version "2"; exon_id "ENSE00001835701"; exon_version "1"; tag "basic"; transcript_support_level "1";</a:t>
            </a:r>
            <a:endParaRPr sz="120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	havana	CDS	113871537	113871623	.	-	0	gene_id "ENSG00000134242"; gene_version "15"; transcript_id "ENST00000460620"; transcript_version "5"; exon_number "1"; gene_name "</a:t>
            </a:r>
            <a:r>
              <a:rPr lang="en" sz="1200" b="1">
                <a:solidFill>
                  <a:srgbClr val="FF000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PTPN22</a:t>
            </a:r>
            <a:r>
              <a:rPr lang="en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"; gene_source "ensembl_havana"; gene_biotype "protein_coding"; havana_gene "OTTHUMG00000011936"; havana_gene_version "2"; transcript_name "PTPN22-002"; transcript_source "havana"; transcript_biotype "protein_coding"; havana_transcript "OTTHUMT00000033016"; havana_transcript_version "2"; protein_id "ENSP00000433141"; protein_version "1"; tag "basic"; transcript_support_level "1";</a:t>
            </a:r>
            <a:endParaRPr sz="120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endParaRPr sz="120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08" name="Google Shape;308;p42"/>
          <p:cNvSpPr txBox="1"/>
          <p:nvPr/>
        </p:nvSpPr>
        <p:spPr>
          <a:xfrm>
            <a:off x="289257" y="1150520"/>
            <a:ext cx="5993200" cy="8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b="1" dirty="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$ </a:t>
            </a:r>
            <a:r>
              <a:rPr lang="en" b="1" dirty="0">
                <a:solidFill>
                  <a:srgbClr val="33333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grep --color "CDC53" </a:t>
            </a:r>
            <a:r>
              <a:rPr lang="en" b="1" dirty="0" err="1">
                <a:solidFill>
                  <a:srgbClr val="33333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genes.gtf</a:t>
            </a:r>
            <a:endParaRPr b="1" dirty="0">
              <a:solidFill>
                <a:srgbClr val="333333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09" name="Google Shape;309;p42"/>
          <p:cNvSpPr txBox="1"/>
          <p:nvPr/>
        </p:nvSpPr>
        <p:spPr>
          <a:xfrm>
            <a:off x="0" y="1957300"/>
            <a:ext cx="4000000" cy="4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600" b="1" dirty="0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What if we want to find lines with a specific gene name (note that the GFF has gene names in quotes). We need to tell grep to </a:t>
            </a:r>
            <a:r>
              <a:rPr lang="en" sz="1600" b="1" u="sng" dirty="0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treat quote characters literally</a:t>
            </a:r>
            <a:r>
              <a:rPr lang="en" sz="1600" b="1" dirty="0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! </a:t>
            </a:r>
            <a:endParaRPr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276A3D-532E-6540-903F-F4DD6EEEA61E}"/>
              </a:ext>
            </a:extLst>
          </p:cNvPr>
          <p:cNvSpPr txBox="1"/>
          <p:nvPr/>
        </p:nvSpPr>
        <p:spPr>
          <a:xfrm>
            <a:off x="11425594" y="107988"/>
            <a:ext cx="681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ARQ</a:t>
            </a:r>
          </a:p>
        </p:txBody>
      </p:sp>
    </p:spTree>
    <p:extLst>
      <p:ext uri="{BB962C8B-B14F-4D97-AF65-F5344CB8AC3E}">
        <p14:creationId xmlns:p14="http://schemas.microsoft.com/office/powerpoint/2010/main" val="284083782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3"/>
          <p:cNvSpPr txBox="1">
            <a:spLocks noGrp="1"/>
          </p:cNvSpPr>
          <p:nvPr>
            <p:ph type="title"/>
          </p:nvPr>
        </p:nvSpPr>
        <p:spPr>
          <a:xfrm>
            <a:off x="405613" y="328804"/>
            <a:ext cx="11360800" cy="1108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" sz="5400" dirty="0"/>
              <a:t>Matching patterns that include quotes</a:t>
            </a:r>
            <a:endParaRPr sz="5400" dirty="0">
              <a:solidFill>
                <a:srgbClr val="38761D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endParaRPr sz="2400" dirty="0"/>
          </a:p>
        </p:txBody>
      </p:sp>
      <p:sp>
        <p:nvSpPr>
          <p:cNvPr id="315" name="Google Shape;315;p43"/>
          <p:cNvSpPr txBox="1"/>
          <p:nvPr/>
        </p:nvSpPr>
        <p:spPr>
          <a:xfrm>
            <a:off x="102800" y="1157707"/>
            <a:ext cx="5993200" cy="8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b="1" dirty="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$ </a:t>
            </a:r>
            <a:r>
              <a:rPr lang="en" b="1" dirty="0">
                <a:solidFill>
                  <a:srgbClr val="33333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grep --color </a:t>
            </a:r>
            <a:r>
              <a:rPr lang="en" b="1" dirty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\"</a:t>
            </a:r>
            <a:r>
              <a:rPr lang="en" b="1" dirty="0">
                <a:solidFill>
                  <a:srgbClr val="33333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CDC53</a:t>
            </a:r>
            <a:r>
              <a:rPr lang="en" b="1" dirty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\"</a:t>
            </a:r>
            <a:r>
              <a:rPr lang="en" b="1" dirty="0">
                <a:solidFill>
                  <a:srgbClr val="33333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b="1" dirty="0" err="1">
                <a:solidFill>
                  <a:srgbClr val="33333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genes.gtf</a:t>
            </a:r>
            <a:endParaRPr b="1" dirty="0">
              <a:solidFill>
                <a:srgbClr val="333333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16" name="Google Shape;316;p43"/>
          <p:cNvSpPr txBox="1"/>
          <p:nvPr/>
        </p:nvSpPr>
        <p:spPr>
          <a:xfrm>
            <a:off x="0" y="1957300"/>
            <a:ext cx="4000000" cy="4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600" b="1" dirty="0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What if we want to find lines with a specific gene name (note that the GFF has gene names in quotes). We need to tell grep to </a:t>
            </a:r>
            <a:r>
              <a:rPr lang="en" sz="1600" b="1" u="sng" dirty="0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treat quote characters literally</a:t>
            </a:r>
            <a:r>
              <a:rPr lang="en" sz="1600" b="1" dirty="0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! </a:t>
            </a:r>
            <a:endParaRPr sz="1600" b="1" dirty="0">
              <a:solidFill>
                <a:srgbClr val="38761D"/>
              </a:solidFill>
              <a:highlight>
                <a:schemeClr val="lt1"/>
              </a:highlight>
              <a:latin typeface="Economica"/>
              <a:ea typeface="Economica"/>
              <a:cs typeface="Economica"/>
              <a:sym typeface="Economica"/>
            </a:endParaRPr>
          </a:p>
          <a:p>
            <a:endParaRPr sz="2400" b="1" dirty="0">
              <a:solidFill>
                <a:srgbClr val="38761D"/>
              </a:solidFill>
              <a:highlight>
                <a:schemeClr val="lt1"/>
              </a:highlight>
              <a:latin typeface="Economica"/>
              <a:ea typeface="Economica"/>
              <a:cs typeface="Economica"/>
              <a:sym typeface="Economica"/>
            </a:endParaRPr>
          </a:p>
          <a:p>
            <a:r>
              <a:rPr lang="en" sz="1600" b="1" dirty="0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To do so, we must "</a:t>
            </a:r>
            <a:r>
              <a:rPr lang="en" sz="1600" b="1" u="sng" dirty="0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escape</a:t>
            </a:r>
            <a:r>
              <a:rPr lang="en" sz="1600" b="1" dirty="0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" them.</a:t>
            </a:r>
            <a:endParaRPr sz="1600" b="1" dirty="0">
              <a:solidFill>
                <a:srgbClr val="38761D"/>
              </a:solidFill>
              <a:highlight>
                <a:schemeClr val="lt1"/>
              </a:highlight>
              <a:latin typeface="Economica"/>
              <a:ea typeface="Economica"/>
              <a:cs typeface="Economica"/>
              <a:sym typeface="Economica"/>
            </a:endParaRPr>
          </a:p>
          <a:p>
            <a:endParaRPr sz="2400" b="1" dirty="0">
              <a:solidFill>
                <a:srgbClr val="38761D"/>
              </a:solidFill>
              <a:highlight>
                <a:schemeClr val="lt1"/>
              </a:highlight>
              <a:latin typeface="Economica"/>
              <a:ea typeface="Economica"/>
              <a:cs typeface="Economica"/>
              <a:sym typeface="Economica"/>
            </a:endParaRPr>
          </a:p>
          <a:p>
            <a:r>
              <a:rPr lang="en" sz="1600" b="1" dirty="0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Note this match from our last attempt disappeared. Why?</a:t>
            </a:r>
            <a:endParaRPr sz="1600" b="1" dirty="0">
              <a:solidFill>
                <a:srgbClr val="38761D"/>
              </a:solidFill>
              <a:highlight>
                <a:schemeClr val="lt1"/>
              </a:highlight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317" name="Google Shape;317;p43"/>
          <p:cNvSpPr txBox="1"/>
          <p:nvPr/>
        </p:nvSpPr>
        <p:spPr>
          <a:xfrm>
            <a:off x="3843500" y="1837000"/>
            <a:ext cx="8146000" cy="4800000"/>
          </a:xfrm>
          <a:prstGeom prst="rect">
            <a:avLst/>
          </a:prstGeom>
          <a:noFill/>
          <a:ln w="9525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	ensembl_havana	gene	113813811	113871759	.	-	.	gene_id "ENSG00000134242"; gene_version "15"; gene_name </a:t>
            </a:r>
            <a:r>
              <a:rPr lang="en" sz="1200">
                <a:solidFill>
                  <a:srgbClr val="FF000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" sz="1200" b="1">
                <a:solidFill>
                  <a:srgbClr val="FF000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PTPN22</a:t>
            </a:r>
            <a:r>
              <a:rPr lang="en" sz="1200">
                <a:solidFill>
                  <a:srgbClr val="FF000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 gene_source "ensembl_havana"; gene_biotype "protein_coding"; havana_gene "OTTHUMG00000011936"; havana_gene_version "2";</a:t>
            </a:r>
            <a:endParaRPr sz="120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	havana	transcript	113813811	113871712	.	-	.	gene_id "ENSG00000134242"; gene_version "15"; transcript_id "ENST00000460620"; transcript_version "5"; gene_name </a:t>
            </a:r>
            <a:r>
              <a:rPr lang="en" sz="1200">
                <a:solidFill>
                  <a:srgbClr val="FF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" sz="1200" b="1">
                <a:solidFill>
                  <a:srgbClr val="FF000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PTPN22</a:t>
            </a:r>
            <a:r>
              <a:rPr lang="en" sz="1200">
                <a:solidFill>
                  <a:srgbClr val="FF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 gene_source "ensembl_havana"; gene_biotype "protein_coding"; havana_gene "OTTHUMG00000011936"; havana_gene_version "2"; transcript_name "</a:t>
            </a:r>
            <a:r>
              <a:rPr lang="en" sz="1200" b="1"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PTPN22</a:t>
            </a:r>
            <a:r>
              <a:rPr lang="en" sz="1200" b="1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-002</a:t>
            </a:r>
            <a:r>
              <a:rPr lang="en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"; transcript_source "havana"; transcript_biotype "protein_coding"; havana_transcript "OTTHUMT00000033016"; havana_transcript_version "2"; tag "basic"; transcript_support_level "1";</a:t>
            </a:r>
            <a:endParaRPr sz="120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	havana	exon	113871537	113871712	.	-	.	gene_id "ENSG00000134242"; gene_version "15"; transcript_id "ENST00000460620"; transcript_version "5"; exon_number "1"; gene_name </a:t>
            </a:r>
            <a:r>
              <a:rPr lang="en" sz="1200">
                <a:solidFill>
                  <a:srgbClr val="FF000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" sz="1200" b="1">
                <a:solidFill>
                  <a:srgbClr val="FF000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PTPN22</a:t>
            </a:r>
            <a:r>
              <a:rPr lang="en" sz="1200">
                <a:solidFill>
                  <a:srgbClr val="FF000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 gene_source "ensembl_havana"; gene_biotype "protein_coding"; havana_gene "OTTHUMG00000011936"; havana_gene_version "2"; transcript_name "PTPN22-002"; transcript_source "havana"; transcript_biotype "protein_coding"; havana_transcript "OTTHUMT00000033016"; havana_transcript_version "2"; exon_id "ENSE00001835701"; exon_version "1"; tag "basic"; transcript_support_level "1";</a:t>
            </a:r>
            <a:endParaRPr sz="120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	havana	CDS	113871537	113871623	.	-	0	gene_id "ENSG00000134242"; gene_version "15"; transcript_id "ENST00000460620"; transcript_version "5"; exon_number "1"; gene_name </a:t>
            </a:r>
            <a:r>
              <a:rPr lang="en" sz="1200">
                <a:solidFill>
                  <a:srgbClr val="FF000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" sz="1200" b="1">
                <a:solidFill>
                  <a:srgbClr val="FF000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PTPN22</a:t>
            </a:r>
            <a:r>
              <a:rPr lang="en" sz="1200">
                <a:solidFill>
                  <a:srgbClr val="FF000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 gene_source "ensembl_havana"; gene_biotype "protein_coding"; havana_gene "OTTHUMG00000011936"; havana_gene_version "2"; transcript_name "PTPN22-002"; transcript_source "havana"; transcript_biotype "protein_coding"; havana_transcript "OTTHUMT00000033016"; havana_transcript_version "2"; protein_id "ENSP00000433141"; protein_version "1"; tag "basic"; transcript_support_level "1";</a:t>
            </a:r>
            <a:endParaRPr sz="120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endParaRPr sz="120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318" name="Google Shape;318;p43"/>
          <p:cNvCxnSpPr>
            <a:cxnSpLocks/>
          </p:cNvCxnSpPr>
          <p:nvPr/>
        </p:nvCxnSpPr>
        <p:spPr>
          <a:xfrm flipV="1">
            <a:off x="3447393" y="3153103"/>
            <a:ext cx="3373821" cy="1676791"/>
          </a:xfrm>
          <a:prstGeom prst="straightConnector1">
            <a:avLst/>
          </a:prstGeom>
          <a:noFill/>
          <a:ln w="28575" cap="flat" cmpd="sng">
            <a:solidFill>
              <a:srgbClr val="38761D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5FBCFA6-E814-1F44-B6B2-6A220C891A4A}"/>
              </a:ext>
            </a:extLst>
          </p:cNvPr>
          <p:cNvSpPr txBox="1"/>
          <p:nvPr/>
        </p:nvSpPr>
        <p:spPr>
          <a:xfrm>
            <a:off x="11425594" y="107988"/>
            <a:ext cx="681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ARQ</a:t>
            </a:r>
          </a:p>
        </p:txBody>
      </p:sp>
    </p:spTree>
    <p:extLst>
      <p:ext uri="{BB962C8B-B14F-4D97-AF65-F5344CB8AC3E}">
        <p14:creationId xmlns:p14="http://schemas.microsoft.com/office/powerpoint/2010/main" val="83650348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4"/>
          <p:cNvSpPr txBox="1">
            <a:spLocks noGrp="1"/>
          </p:cNvSpPr>
          <p:nvPr>
            <p:ph type="title"/>
          </p:nvPr>
        </p:nvSpPr>
        <p:spPr>
          <a:xfrm>
            <a:off x="415600" y="1030833"/>
            <a:ext cx="11360800" cy="1108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" sz="4800" dirty="0">
                <a:solidFill>
                  <a:srgbClr val="38761D"/>
                </a:solidFill>
              </a:rPr>
              <a:t>Piping Unix commands together with "|"</a:t>
            </a:r>
            <a:endParaRPr sz="4800" dirty="0">
              <a:solidFill>
                <a:srgbClr val="38761D"/>
              </a:solidFill>
            </a:endParaRPr>
          </a:p>
          <a:p>
            <a:r>
              <a:rPr lang="en" sz="2400" dirty="0"/>
              <a:t>The sum is greater than its parts.</a:t>
            </a:r>
            <a:endParaRPr sz="2400" dirty="0"/>
          </a:p>
          <a:p>
            <a:endParaRPr sz="4800" dirty="0">
              <a:solidFill>
                <a:srgbClr val="38761D"/>
              </a:solidFill>
            </a:endParaRPr>
          </a:p>
          <a:p>
            <a:endParaRPr sz="2400" dirty="0"/>
          </a:p>
        </p:txBody>
      </p:sp>
      <p:pic>
        <p:nvPicPr>
          <p:cNvPr id="324" name="Google Shape;324;p44" descr="His inexhaustible reservoir of elaborate contraptions that mutated simple tasks into madcap feats of ingenuity made Rube Goldberg rich and famous. But he was also an all-around cartoon man and artist.&#10;&#10;Read the story here: http://nyti.ms/J8eZnD&#10;&#10;Subscribe to the Times Video newsletter for free and get a handpicked selection of the best videos from The New York Times every week: http://bit.ly/timesvideonewsletter&#10;&#10;Subscribe on YouTube: http://bit.ly/U8Ys7n&#10;&#10;Watch more videos at: http://nytimes.com/video&#10;&#10;---------------------------------------------------------------&#10;&#10;Want more from The New York Times?&#10;&#10;Twitter: https://twitter.com/nytvideo&#10;&#10;Instagram: http://instagram.com/nytvideo&#10;&#10;Facebook: https://www.facebook.com/nytimes&#10;&#10;Google+: https://plus.google.com/+nytimes&#10;&#10;Whether it's reporting on conflicts abroad and political divisions at home, or covering the latest style trends and scientific developments, New York Times video journalists provide a revealing and unforgettable view of the world. It's all the news that's fit to watch. On YouTube.&#10;&#10;Inside the Book: Rube Goldberg&#10;http://www.youtube.com/user/TheNewYorkTimes" title="Inside the Book: Rube Goldberg | The New York Times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75267" y="2037634"/>
            <a:ext cx="5749823" cy="4312367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44"/>
          <p:cNvSpPr txBox="1"/>
          <p:nvPr/>
        </p:nvSpPr>
        <p:spPr>
          <a:xfrm>
            <a:off x="163133" y="3826633"/>
            <a:ext cx="5807200" cy="8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b="1" dirty="0">
                <a:solidFill>
                  <a:srgbClr val="38761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find the first 10 "gene" matches</a:t>
            </a:r>
            <a:endParaRPr b="1" dirty="0">
              <a:solidFill>
                <a:srgbClr val="38761D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400" b="1" dirty="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$ </a:t>
            </a:r>
            <a:r>
              <a:rPr lang="en" sz="1400" b="1" dirty="0">
                <a:solidFill>
                  <a:srgbClr val="33333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grep "gene" </a:t>
            </a:r>
            <a:r>
              <a:rPr lang="en" sz="1400" b="1" dirty="0" err="1">
                <a:solidFill>
                  <a:srgbClr val="33333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genes.gtf</a:t>
            </a:r>
            <a:r>
              <a:rPr lang="en" sz="1400" b="1" dirty="0">
                <a:solidFill>
                  <a:srgbClr val="33333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| head </a:t>
            </a:r>
            <a:endParaRPr sz="1400" b="1" dirty="0">
              <a:solidFill>
                <a:srgbClr val="333333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endParaRPr sz="2400" b="1" dirty="0">
              <a:solidFill>
                <a:srgbClr val="333333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endParaRPr sz="2400" b="1" dirty="0">
              <a:solidFill>
                <a:srgbClr val="38761D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>
              <a:buClr>
                <a:schemeClr val="dk1"/>
              </a:buClr>
              <a:buSzPts val="1100"/>
            </a:pPr>
            <a:r>
              <a:rPr lang="en" b="1" dirty="0">
                <a:solidFill>
                  <a:srgbClr val="38761D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# how many total "gene" matches?</a:t>
            </a:r>
            <a:endParaRPr b="1" dirty="0">
              <a:solidFill>
                <a:srgbClr val="38761D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400" b="1" dirty="0">
                <a:solidFill>
                  <a:srgbClr val="33333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$ </a:t>
            </a:r>
            <a:r>
              <a:rPr lang="en" sz="1400" b="1" dirty="0">
                <a:solidFill>
                  <a:srgbClr val="333333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grep "gene" </a:t>
            </a:r>
            <a:r>
              <a:rPr lang="en" sz="1400" b="1" dirty="0" err="1">
                <a:solidFill>
                  <a:srgbClr val="333333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genes.gtf</a:t>
            </a:r>
            <a:r>
              <a:rPr lang="en" sz="1400" b="1" dirty="0">
                <a:solidFill>
                  <a:srgbClr val="333333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| </a:t>
            </a:r>
            <a:r>
              <a:rPr lang="en" sz="1400" b="1" dirty="0" err="1">
                <a:solidFill>
                  <a:srgbClr val="333333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wc</a:t>
            </a:r>
            <a:r>
              <a:rPr lang="en" sz="1400" b="1" dirty="0">
                <a:solidFill>
                  <a:srgbClr val="333333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-l</a:t>
            </a:r>
            <a:endParaRPr sz="1400" b="1" dirty="0">
              <a:solidFill>
                <a:srgbClr val="333333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endParaRPr sz="2400" b="1" dirty="0">
              <a:solidFill>
                <a:srgbClr val="333333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endParaRPr sz="2400" b="1" dirty="0">
              <a:solidFill>
                <a:srgbClr val="38761D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b="1" dirty="0">
                <a:solidFill>
                  <a:srgbClr val="38761D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# alphabetically sort the "gene" match lines and report the first 10 in alphabetical order</a:t>
            </a:r>
            <a:endParaRPr b="1" dirty="0">
              <a:solidFill>
                <a:srgbClr val="38761D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>
              <a:buClr>
                <a:schemeClr val="dk1"/>
              </a:buClr>
              <a:buSzPts val="1100"/>
            </a:pPr>
            <a:r>
              <a:rPr lang="en" sz="1400" b="1" dirty="0">
                <a:solidFill>
                  <a:srgbClr val="33333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$ </a:t>
            </a:r>
            <a:r>
              <a:rPr lang="en" sz="1400" b="1" dirty="0">
                <a:solidFill>
                  <a:srgbClr val="333333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grep "gene" </a:t>
            </a:r>
            <a:r>
              <a:rPr lang="en" sz="1400" b="1" dirty="0" err="1">
                <a:solidFill>
                  <a:srgbClr val="333333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genes.gtf</a:t>
            </a:r>
            <a:r>
              <a:rPr lang="en" sz="1400" b="1" dirty="0">
                <a:solidFill>
                  <a:srgbClr val="333333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| sort | head | less -S </a:t>
            </a:r>
            <a:endParaRPr sz="1400" b="1" dirty="0">
              <a:solidFill>
                <a:srgbClr val="333333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2CD591-4F45-7F48-8C5C-5A76938BC0E6}"/>
              </a:ext>
            </a:extLst>
          </p:cNvPr>
          <p:cNvSpPr txBox="1"/>
          <p:nvPr/>
        </p:nvSpPr>
        <p:spPr>
          <a:xfrm>
            <a:off x="11425594" y="107988"/>
            <a:ext cx="681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ARQ</a:t>
            </a:r>
          </a:p>
        </p:txBody>
      </p:sp>
    </p:spTree>
    <p:extLst>
      <p:ext uri="{BB962C8B-B14F-4D97-AF65-F5344CB8AC3E}">
        <p14:creationId xmlns:p14="http://schemas.microsoft.com/office/powerpoint/2010/main" val="22674355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45"/>
          <p:cNvSpPr txBox="1">
            <a:spLocks noGrp="1"/>
          </p:cNvSpPr>
          <p:nvPr>
            <p:ph type="title"/>
          </p:nvPr>
        </p:nvSpPr>
        <p:spPr>
          <a:xfrm>
            <a:off x="415600" y="1030833"/>
            <a:ext cx="11360800" cy="1108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" sz="4800" dirty="0">
                <a:solidFill>
                  <a:srgbClr val="38761D"/>
                </a:solidFill>
              </a:rPr>
              <a:t>Piping Unix commands together with "|"</a:t>
            </a:r>
            <a:endParaRPr sz="4800" dirty="0">
              <a:solidFill>
                <a:srgbClr val="38761D"/>
              </a:solidFill>
            </a:endParaRPr>
          </a:p>
          <a:p>
            <a:r>
              <a:rPr lang="en" sz="4800" dirty="0"/>
              <a:t>The sum is greater than its parts.</a:t>
            </a:r>
            <a:endParaRPr sz="4800" dirty="0"/>
          </a:p>
          <a:p>
            <a:endParaRPr sz="4800" dirty="0">
              <a:solidFill>
                <a:srgbClr val="38761D"/>
              </a:solidFill>
            </a:endParaRPr>
          </a:p>
          <a:p>
            <a:endParaRPr sz="2400" dirty="0"/>
          </a:p>
        </p:txBody>
      </p:sp>
      <p:sp>
        <p:nvSpPr>
          <p:cNvPr id="331" name="Google Shape;331;p45"/>
          <p:cNvSpPr txBox="1"/>
          <p:nvPr/>
        </p:nvSpPr>
        <p:spPr>
          <a:xfrm>
            <a:off x="467933" y="2201033"/>
            <a:ext cx="11613200" cy="8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b="1" dirty="0">
              <a:solidFill>
                <a:srgbClr val="333333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endParaRPr sz="2400" b="1" dirty="0">
              <a:solidFill>
                <a:srgbClr val="333333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endParaRPr sz="2400" b="1" dirty="0">
              <a:solidFill>
                <a:srgbClr val="38761D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2400" b="1" dirty="0">
                <a:solidFill>
                  <a:srgbClr val="38761D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# alphabetically sort the "gene" match lines and report the first 10 in alphabetical order</a:t>
            </a:r>
            <a:endParaRPr sz="2400" b="1" dirty="0">
              <a:solidFill>
                <a:srgbClr val="38761D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2400" b="1" dirty="0">
                <a:solidFill>
                  <a:srgbClr val="33333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$ </a:t>
            </a:r>
            <a:r>
              <a:rPr lang="en" sz="2400" b="1" dirty="0">
                <a:solidFill>
                  <a:srgbClr val="333333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grep "gene" </a:t>
            </a:r>
            <a:r>
              <a:rPr lang="en" sz="2400" b="1" dirty="0" err="1">
                <a:solidFill>
                  <a:srgbClr val="333333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genes.gtf</a:t>
            </a:r>
            <a:r>
              <a:rPr lang="en" sz="2400" b="1" dirty="0">
                <a:solidFill>
                  <a:srgbClr val="333333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| sort | head </a:t>
            </a:r>
            <a:endParaRPr sz="2400" b="1" dirty="0">
              <a:solidFill>
                <a:srgbClr val="333333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332" name="Google Shape;332;p45"/>
          <p:cNvCxnSpPr>
            <a:cxnSpLocks/>
          </p:cNvCxnSpPr>
          <p:nvPr/>
        </p:nvCxnSpPr>
        <p:spPr>
          <a:xfrm>
            <a:off x="858929" y="3790060"/>
            <a:ext cx="3923278" cy="0"/>
          </a:xfrm>
          <a:prstGeom prst="straightConnector1">
            <a:avLst/>
          </a:prstGeom>
          <a:noFill/>
          <a:ln w="19050" cap="flat" cmpd="sng">
            <a:solidFill>
              <a:srgbClr val="1155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3" name="Google Shape;333;p45"/>
          <p:cNvCxnSpPr>
            <a:cxnSpLocks/>
          </p:cNvCxnSpPr>
          <p:nvPr/>
        </p:nvCxnSpPr>
        <p:spPr>
          <a:xfrm>
            <a:off x="5279710" y="3790060"/>
            <a:ext cx="721697" cy="0"/>
          </a:xfrm>
          <a:prstGeom prst="straightConnector1">
            <a:avLst/>
          </a:prstGeom>
          <a:noFill/>
          <a:ln w="19050" cap="flat" cmpd="sng">
            <a:solidFill>
              <a:srgbClr val="1155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4" name="Google Shape;334;p45"/>
          <p:cNvCxnSpPr>
            <a:cxnSpLocks/>
          </p:cNvCxnSpPr>
          <p:nvPr/>
        </p:nvCxnSpPr>
        <p:spPr>
          <a:xfrm>
            <a:off x="6637867" y="3790060"/>
            <a:ext cx="666823" cy="0"/>
          </a:xfrm>
          <a:prstGeom prst="straightConnector1">
            <a:avLst/>
          </a:prstGeom>
          <a:noFill/>
          <a:ln w="19050" cap="flat" cmpd="sng">
            <a:solidFill>
              <a:srgbClr val="1155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5" name="Google Shape;335;p45"/>
          <p:cNvCxnSpPr/>
          <p:nvPr/>
        </p:nvCxnSpPr>
        <p:spPr>
          <a:xfrm>
            <a:off x="4782207" y="4130146"/>
            <a:ext cx="606800" cy="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36" name="Google Shape;336;p45"/>
          <p:cNvCxnSpPr/>
          <p:nvPr/>
        </p:nvCxnSpPr>
        <p:spPr>
          <a:xfrm>
            <a:off x="6096000" y="4115462"/>
            <a:ext cx="606800" cy="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37" name="Google Shape;337;p45"/>
          <p:cNvSpPr txBox="1"/>
          <p:nvPr/>
        </p:nvSpPr>
        <p:spPr>
          <a:xfrm>
            <a:off x="4881724" y="4292011"/>
            <a:ext cx="1591600" cy="5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2133" b="1">
                <a:solidFill>
                  <a:srgbClr val="1155CC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command 2</a:t>
            </a:r>
            <a:endParaRPr sz="2133">
              <a:solidFill>
                <a:srgbClr val="1155CC"/>
              </a:solidFill>
            </a:endParaRPr>
          </a:p>
        </p:txBody>
      </p:sp>
      <p:sp>
        <p:nvSpPr>
          <p:cNvPr id="338" name="Google Shape;338;p45"/>
          <p:cNvSpPr txBox="1"/>
          <p:nvPr/>
        </p:nvSpPr>
        <p:spPr>
          <a:xfrm>
            <a:off x="1835350" y="3862946"/>
            <a:ext cx="1591600" cy="5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2133" b="1" dirty="0">
                <a:solidFill>
                  <a:srgbClr val="1155CC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command 1</a:t>
            </a:r>
            <a:endParaRPr sz="2133" dirty="0">
              <a:solidFill>
                <a:srgbClr val="1155CC"/>
              </a:solidFill>
            </a:endParaRPr>
          </a:p>
        </p:txBody>
      </p:sp>
      <p:sp>
        <p:nvSpPr>
          <p:cNvPr id="339" name="Google Shape;339;p45"/>
          <p:cNvSpPr txBox="1"/>
          <p:nvPr/>
        </p:nvSpPr>
        <p:spPr>
          <a:xfrm>
            <a:off x="6401953" y="4239459"/>
            <a:ext cx="1591600" cy="5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2133" b="1" dirty="0">
                <a:solidFill>
                  <a:srgbClr val="1155CC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command 3</a:t>
            </a:r>
            <a:endParaRPr sz="2133" dirty="0">
              <a:solidFill>
                <a:srgbClr val="1155CC"/>
              </a:solidFill>
            </a:endParaRPr>
          </a:p>
        </p:txBody>
      </p:sp>
      <p:cxnSp>
        <p:nvCxnSpPr>
          <p:cNvPr id="340" name="Google Shape;340;p45"/>
          <p:cNvCxnSpPr/>
          <p:nvPr/>
        </p:nvCxnSpPr>
        <p:spPr>
          <a:xfrm>
            <a:off x="7386753" y="4115462"/>
            <a:ext cx="606800" cy="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341" name="Google Shape;341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48885" y="3157827"/>
            <a:ext cx="1394101" cy="870400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45"/>
          <p:cNvSpPr txBox="1"/>
          <p:nvPr/>
        </p:nvSpPr>
        <p:spPr>
          <a:xfrm>
            <a:off x="8250135" y="4292011"/>
            <a:ext cx="1591600" cy="5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2133" b="1" dirty="0">
                <a:solidFill>
                  <a:srgbClr val="1155CC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" sz="2133" b="1" dirty="0" err="1">
                <a:solidFill>
                  <a:srgbClr val="1155CC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stdout</a:t>
            </a:r>
            <a:r>
              <a:rPr lang="en" sz="2133" b="1" dirty="0">
                <a:solidFill>
                  <a:srgbClr val="1155CC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endParaRPr sz="2133" dirty="0">
              <a:solidFill>
                <a:srgbClr val="1155CC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CB6EEEE-6B41-1741-A10E-001EE3DD6858}"/>
              </a:ext>
            </a:extLst>
          </p:cNvPr>
          <p:cNvSpPr txBox="1"/>
          <p:nvPr/>
        </p:nvSpPr>
        <p:spPr>
          <a:xfrm>
            <a:off x="11425594" y="107988"/>
            <a:ext cx="681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ARQ</a:t>
            </a:r>
          </a:p>
        </p:txBody>
      </p:sp>
    </p:spTree>
    <p:extLst>
      <p:ext uri="{BB962C8B-B14F-4D97-AF65-F5344CB8AC3E}">
        <p14:creationId xmlns:p14="http://schemas.microsoft.com/office/powerpoint/2010/main" val="203410129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46"/>
          <p:cNvSpPr txBox="1">
            <a:spLocks noGrp="1"/>
          </p:cNvSpPr>
          <p:nvPr>
            <p:ph type="title"/>
          </p:nvPr>
        </p:nvSpPr>
        <p:spPr>
          <a:xfrm>
            <a:off x="331518" y="635900"/>
            <a:ext cx="11360800" cy="1108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" dirty="0"/>
              <a:t>How many lines contain CDC53?</a:t>
            </a:r>
            <a:endParaRPr dirty="0"/>
          </a:p>
          <a:p>
            <a:endParaRPr sz="2400" dirty="0"/>
          </a:p>
        </p:txBody>
      </p:sp>
      <p:sp>
        <p:nvSpPr>
          <p:cNvPr id="348" name="Google Shape;348;p46"/>
          <p:cNvSpPr txBox="1"/>
          <p:nvPr/>
        </p:nvSpPr>
        <p:spPr>
          <a:xfrm>
            <a:off x="523988" y="2094433"/>
            <a:ext cx="7886000" cy="8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b="1" dirty="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$ </a:t>
            </a:r>
            <a:r>
              <a:rPr lang="en" b="1" dirty="0">
                <a:solidFill>
                  <a:srgbClr val="33333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grep --color </a:t>
            </a:r>
            <a:r>
              <a:rPr lang="en" b="1" dirty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\”</a:t>
            </a:r>
            <a:r>
              <a:rPr lang="en" b="1" dirty="0">
                <a:solidFill>
                  <a:srgbClr val="33333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CDC53</a:t>
            </a:r>
            <a:r>
              <a:rPr lang="en" b="1" dirty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\"</a:t>
            </a:r>
            <a:r>
              <a:rPr lang="en" b="1" dirty="0">
                <a:solidFill>
                  <a:srgbClr val="33333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b="1" dirty="0" err="1">
                <a:solidFill>
                  <a:srgbClr val="33333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genes.gtf</a:t>
            </a:r>
            <a:r>
              <a:rPr lang="en" b="1" dirty="0">
                <a:solidFill>
                  <a:srgbClr val="33333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| </a:t>
            </a:r>
            <a:r>
              <a:rPr lang="en" b="1" dirty="0" err="1">
                <a:solidFill>
                  <a:srgbClr val="33333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wc</a:t>
            </a:r>
            <a:r>
              <a:rPr lang="en" b="1" dirty="0">
                <a:solidFill>
                  <a:srgbClr val="33333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-l</a:t>
            </a:r>
            <a:endParaRPr b="1" dirty="0">
              <a:solidFill>
                <a:srgbClr val="333333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5BE2B5-EEA2-2C4B-8087-64C6FB068EAB}"/>
              </a:ext>
            </a:extLst>
          </p:cNvPr>
          <p:cNvSpPr txBox="1"/>
          <p:nvPr/>
        </p:nvSpPr>
        <p:spPr>
          <a:xfrm>
            <a:off x="11425594" y="107988"/>
            <a:ext cx="681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ARQ</a:t>
            </a:r>
          </a:p>
        </p:txBody>
      </p:sp>
    </p:spTree>
    <p:extLst>
      <p:ext uri="{BB962C8B-B14F-4D97-AF65-F5344CB8AC3E}">
        <p14:creationId xmlns:p14="http://schemas.microsoft.com/office/powerpoint/2010/main" val="1911531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47"/>
          <p:cNvSpPr txBox="1">
            <a:spLocks noGrp="1"/>
          </p:cNvSpPr>
          <p:nvPr>
            <p:ph type="title"/>
          </p:nvPr>
        </p:nvSpPr>
        <p:spPr>
          <a:xfrm>
            <a:off x="415600" y="624433"/>
            <a:ext cx="11360800" cy="1108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" dirty="0"/>
              <a:t>How many exon records are there for CDC53?</a:t>
            </a:r>
            <a:endParaRPr dirty="0"/>
          </a:p>
          <a:p>
            <a:endParaRPr sz="2400" dirty="0"/>
          </a:p>
        </p:txBody>
      </p:sp>
      <p:sp>
        <p:nvSpPr>
          <p:cNvPr id="357" name="Google Shape;357;p47"/>
          <p:cNvSpPr txBox="1"/>
          <p:nvPr/>
        </p:nvSpPr>
        <p:spPr>
          <a:xfrm>
            <a:off x="1100667" y="2912233"/>
            <a:ext cx="9285200" cy="8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b="1" dirty="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$ </a:t>
            </a:r>
            <a:r>
              <a:rPr lang="en" b="1" dirty="0">
                <a:solidFill>
                  <a:srgbClr val="33333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grep --color </a:t>
            </a:r>
            <a:r>
              <a:rPr lang="en" b="1" dirty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\"</a:t>
            </a:r>
            <a:r>
              <a:rPr lang="en" b="1" dirty="0">
                <a:solidFill>
                  <a:srgbClr val="33333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CDC53</a:t>
            </a:r>
            <a:r>
              <a:rPr lang="en" b="1" dirty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\"</a:t>
            </a:r>
            <a:r>
              <a:rPr lang="en" b="1" dirty="0">
                <a:solidFill>
                  <a:srgbClr val="33333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b="1" dirty="0" err="1">
                <a:solidFill>
                  <a:srgbClr val="33333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genes.gtf</a:t>
            </a:r>
            <a:r>
              <a:rPr lang="en" b="1" dirty="0">
                <a:solidFill>
                  <a:srgbClr val="33333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| grep -w exon | </a:t>
            </a:r>
            <a:r>
              <a:rPr lang="en" b="1" dirty="0" err="1">
                <a:solidFill>
                  <a:srgbClr val="33333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wc</a:t>
            </a:r>
            <a:r>
              <a:rPr lang="en" b="1" dirty="0">
                <a:solidFill>
                  <a:srgbClr val="33333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-l</a:t>
            </a:r>
            <a:endParaRPr b="1" dirty="0">
              <a:solidFill>
                <a:srgbClr val="333333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E6CA98-3612-084F-A9D1-6E3B249B6D07}"/>
              </a:ext>
            </a:extLst>
          </p:cNvPr>
          <p:cNvSpPr txBox="1"/>
          <p:nvPr/>
        </p:nvSpPr>
        <p:spPr>
          <a:xfrm>
            <a:off x="11425594" y="107988"/>
            <a:ext cx="681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ARQ</a:t>
            </a:r>
          </a:p>
        </p:txBody>
      </p:sp>
    </p:spTree>
    <p:extLst>
      <p:ext uri="{BB962C8B-B14F-4D97-AF65-F5344CB8AC3E}">
        <p14:creationId xmlns:p14="http://schemas.microsoft.com/office/powerpoint/2010/main" val="1039815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48"/>
          <p:cNvSpPr txBox="1">
            <a:spLocks noGrp="1"/>
          </p:cNvSpPr>
          <p:nvPr>
            <p:ph type="title"/>
          </p:nvPr>
        </p:nvSpPr>
        <p:spPr>
          <a:xfrm>
            <a:off x="415600" y="1030833"/>
            <a:ext cx="11360800" cy="1108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endParaRPr sz="4800">
              <a:solidFill>
                <a:srgbClr val="38761D"/>
              </a:solidFill>
            </a:endParaRPr>
          </a:p>
          <a:p>
            <a:endParaRPr sz="2400"/>
          </a:p>
        </p:txBody>
      </p:sp>
      <p:sp>
        <p:nvSpPr>
          <p:cNvPr id="364" name="Google Shape;364;p48"/>
          <p:cNvSpPr txBox="1"/>
          <p:nvPr/>
        </p:nvSpPr>
        <p:spPr>
          <a:xfrm>
            <a:off x="203200" y="1320800"/>
            <a:ext cx="11763200" cy="4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4000" dirty="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The ability to pipe together many simple tools to create something quite complex is one of UNIX's key strengths.</a:t>
            </a:r>
            <a:endParaRPr sz="4000" dirty="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5499EF-C200-EF48-8227-AD9D173CE9F3}"/>
              </a:ext>
            </a:extLst>
          </p:cNvPr>
          <p:cNvSpPr txBox="1"/>
          <p:nvPr/>
        </p:nvSpPr>
        <p:spPr>
          <a:xfrm>
            <a:off x="11425594" y="107988"/>
            <a:ext cx="681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ARQ</a:t>
            </a:r>
          </a:p>
        </p:txBody>
      </p:sp>
    </p:spTree>
    <p:extLst>
      <p:ext uri="{BB962C8B-B14F-4D97-AF65-F5344CB8AC3E}">
        <p14:creationId xmlns:p14="http://schemas.microsoft.com/office/powerpoint/2010/main" val="198477789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9"/>
          <p:cNvSpPr txBox="1">
            <a:spLocks noGrp="1"/>
          </p:cNvSpPr>
          <p:nvPr>
            <p:ph type="title"/>
          </p:nvPr>
        </p:nvSpPr>
        <p:spPr>
          <a:xfrm>
            <a:off x="415600" y="116433"/>
            <a:ext cx="11360800" cy="1108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" sz="5400" dirty="0"/>
              <a:t>The </a:t>
            </a:r>
            <a:r>
              <a:rPr lang="en" sz="5400" dirty="0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cut</a:t>
            </a:r>
            <a:r>
              <a:rPr lang="en" sz="5400" dirty="0"/>
              <a:t> command</a:t>
            </a:r>
            <a:endParaRPr sz="5400" dirty="0"/>
          </a:p>
          <a:p>
            <a:r>
              <a:rPr lang="en" sz="2400" dirty="0"/>
              <a:t>(cut out specific columns/fields from a file or input stream)</a:t>
            </a:r>
            <a:endParaRPr sz="2400" dirty="0"/>
          </a:p>
        </p:txBody>
      </p:sp>
      <p:sp>
        <p:nvSpPr>
          <p:cNvPr id="370" name="Google Shape;370;p49"/>
          <p:cNvSpPr txBox="1"/>
          <p:nvPr/>
        </p:nvSpPr>
        <p:spPr>
          <a:xfrm>
            <a:off x="620900" y="3039533"/>
            <a:ext cx="11006800" cy="16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2800" dirty="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So far, we have been working with </a:t>
            </a:r>
            <a:r>
              <a:rPr lang="en" sz="2800" u="sng" dirty="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entire lines</a:t>
            </a:r>
            <a:r>
              <a:rPr lang="en" sz="2800" dirty="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 of files. Many times we want to just explore specific subsets of information in a file. The grep command helps to isolate specific </a:t>
            </a:r>
            <a:r>
              <a:rPr lang="en" sz="2800" u="sng" dirty="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lines.</a:t>
            </a:r>
            <a:r>
              <a:rPr lang="en" sz="2800" dirty="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 The cut command helps us to extract specific </a:t>
            </a:r>
            <a:r>
              <a:rPr lang="en" sz="2800" u="sng" dirty="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columns</a:t>
            </a:r>
            <a:r>
              <a:rPr lang="en" sz="2800" dirty="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 from lines.</a:t>
            </a:r>
            <a:endParaRPr sz="2800" dirty="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endParaRPr sz="4267" dirty="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r>
              <a:rPr lang="en" sz="2800" dirty="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The cut command assumes that your file or input stream (in the case of a pipe) is </a:t>
            </a:r>
            <a:r>
              <a:rPr lang="en" sz="2800" b="1" dirty="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tab-delimited.</a:t>
            </a:r>
            <a:r>
              <a:rPr lang="en" sz="2800" dirty="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 </a:t>
            </a:r>
            <a:endParaRPr sz="2800" dirty="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394362-E9B4-A344-9E11-1E63510E7DE2}"/>
              </a:ext>
            </a:extLst>
          </p:cNvPr>
          <p:cNvSpPr txBox="1"/>
          <p:nvPr/>
        </p:nvSpPr>
        <p:spPr>
          <a:xfrm>
            <a:off x="11425594" y="107988"/>
            <a:ext cx="681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ARQ</a:t>
            </a:r>
          </a:p>
        </p:txBody>
      </p:sp>
    </p:spTree>
    <p:extLst>
      <p:ext uri="{BB962C8B-B14F-4D97-AF65-F5344CB8AC3E}">
        <p14:creationId xmlns:p14="http://schemas.microsoft.com/office/powerpoint/2010/main" val="161725443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50"/>
          <p:cNvSpPr txBox="1">
            <a:spLocks noGrp="1"/>
          </p:cNvSpPr>
          <p:nvPr>
            <p:ph type="title"/>
          </p:nvPr>
        </p:nvSpPr>
        <p:spPr>
          <a:xfrm>
            <a:off x="415600" y="116433"/>
            <a:ext cx="11360800" cy="1108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"/>
              <a:t>The </a:t>
            </a:r>
            <a:r>
              <a:rPr lang="en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cut</a:t>
            </a:r>
            <a:r>
              <a:rPr lang="en"/>
              <a:t> command</a:t>
            </a:r>
            <a:endParaRPr/>
          </a:p>
          <a:p>
            <a:r>
              <a:rPr lang="en" sz="2400"/>
              <a:t>(cut out specific columns/fields from a file or input stream)</a:t>
            </a:r>
            <a:endParaRPr sz="2400"/>
          </a:p>
        </p:txBody>
      </p:sp>
      <p:sp>
        <p:nvSpPr>
          <p:cNvPr id="376" name="Google Shape;376;p50"/>
          <p:cNvSpPr txBox="1"/>
          <p:nvPr/>
        </p:nvSpPr>
        <p:spPr>
          <a:xfrm>
            <a:off x="296333" y="1837000"/>
            <a:ext cx="12064800" cy="4160400"/>
          </a:xfrm>
          <a:prstGeom prst="rect">
            <a:avLst/>
          </a:prstGeom>
          <a:noFill/>
          <a:ln w="9525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067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#!genome-build GRCh38.p7</a:t>
            </a:r>
            <a:endParaRPr sz="1067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067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#!genome-version GRCh38</a:t>
            </a:r>
            <a:endParaRPr sz="1067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067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#!genome-date 2013-12</a:t>
            </a:r>
            <a:endParaRPr sz="1067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067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#!genome-build-accession NCBI:GCA_000001405.22</a:t>
            </a:r>
            <a:endParaRPr sz="1067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067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#!genebuild-last-updated 2016-06</a:t>
            </a:r>
            <a:endParaRPr sz="1067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067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       havana  gene    11869   14409   .       +       .       gene_id "ENSG00000223972"; gene_version "5"; gene_name "DDX11L1"; gene_source "havana";</a:t>
            </a:r>
            <a:endParaRPr sz="1067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067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       havana  transcript      11869   14409   .       +       .       gene_id "ENSG00000223972"; gene_version "5"; transcript_id "ENST00000456328"; tr</a:t>
            </a:r>
            <a:endParaRPr sz="1067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067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       havana  exon    11869   12227   .       +       .       gene_id "ENSG00000223972"; gene_version "5"; transcript_id "ENST00000456328"; transcript</a:t>
            </a:r>
            <a:endParaRPr sz="1067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067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       havana  exon    12613   12721   .       +       .       gene_id "ENSG00000223972"; gene_version "5"; transcript_id "ENST00000456328"; transcript</a:t>
            </a:r>
            <a:endParaRPr sz="1067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067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       havana  exon    13221   14409   .       +       .       gene_id "ENSG00000223972"; gene_version "5"; transcript_id "ENST00000456328"; transcript</a:t>
            </a:r>
            <a:endParaRPr sz="1067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067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       havana  transcript      12010   13670   .       +       .       gene_id "ENSG00000223972"; gene_version "5"; transcript_id "ENST00000450305"; tr</a:t>
            </a:r>
            <a:endParaRPr sz="1067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067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       havana  exon    12010   12057   .       +       .       gene_id "ENSG00000223972"; gene_version "5"; transcript_id "ENST00000450305"; transcript</a:t>
            </a:r>
            <a:endParaRPr sz="1067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067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       havana  exon    12179   12227   .       +       .       gene_id "ENSG00000223972"; gene_version "5"; transcript_id "ENST00000450305"; transcript</a:t>
            </a:r>
            <a:endParaRPr sz="1067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067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       havana  exon    12613   12697   .       +       .       gene_id "ENSG00000223972"; gene_version "5"; transcript_id "ENST00000450305"; transcript</a:t>
            </a:r>
            <a:endParaRPr sz="1067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067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       havana  exon    12975   13052   .       +       .       gene_id "ENSG00000223972"; gene_version "5"; transcript_id "ENST00000450305"; transcript</a:t>
            </a:r>
            <a:endParaRPr sz="1067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067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       havana  exon    13221   13374   .       +       .       gene_id "ENSG00000223972"; gene_version "5"; transcript_id "ENST00000450305"; transcript</a:t>
            </a:r>
            <a:endParaRPr sz="1067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067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       havana  exon    13453   13670   .       +       .       gene_id "ENSG00000223972"; gene_version "5"; transcript_id "ENST00000450305"; transcript</a:t>
            </a:r>
            <a:endParaRPr sz="1067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067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       havana  gene    14404   29570   .       -       .       gene_id "ENSG00000227232"; gene_version "5"; gene_name "WASH7P"; gene_source "havana"; g</a:t>
            </a:r>
            <a:endParaRPr sz="1067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067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       havana  transcript      14404   29570   .       -       .       gene_id "ENSG00000227232"; gene_version "5"; transcript_id "ENST00000488147"; tr</a:t>
            </a:r>
            <a:endParaRPr sz="1067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067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       havana  exon    29534   29570   .       -       .       gene_id "ENSG00000227232"; gene_version "5"; transcript_id "ENST00000488147"; transcript</a:t>
            </a:r>
            <a:endParaRPr sz="1067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067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       havana  exon    24738   24891   .       -       .       gene_id "ENSG00000227232"; gene_version "5"; transcript_id "ENST00000488147"; transcript</a:t>
            </a:r>
            <a:endParaRPr sz="1067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067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       havana  exon    18268   18366   .       -       .       gene_id "ENSG00000227232"; gene_version "5"; transcript_id "ENST00000488147"; transcript</a:t>
            </a:r>
            <a:endParaRPr sz="1067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067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       havana  exon    17915   18061   .       -       .       gene_id "ENSG00000227232"; gene_version "5"; transcript_id "ENST00000488147"; transcript</a:t>
            </a:r>
            <a:endParaRPr sz="1067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067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       havana  exon    17606   17742   .       -       .       gene_id "ENSG00000227232"; gene_version "5"; transcript_id "ENST00000488147"; transcript</a:t>
            </a:r>
            <a:endParaRPr sz="1067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endParaRPr sz="1067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77" name="Google Shape;377;p50"/>
          <p:cNvSpPr txBox="1"/>
          <p:nvPr/>
        </p:nvSpPr>
        <p:spPr>
          <a:xfrm>
            <a:off x="264733" y="1185033"/>
            <a:ext cx="5993200" cy="8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2400" b="1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$ </a:t>
            </a:r>
            <a:r>
              <a:rPr lang="en" sz="2400" b="1">
                <a:solidFill>
                  <a:srgbClr val="33333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less -S genes.gtf</a:t>
            </a:r>
            <a:endParaRPr sz="2400" b="1">
              <a:solidFill>
                <a:srgbClr val="333333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78" name="Google Shape;378;p50"/>
          <p:cNvSpPr txBox="1"/>
          <p:nvPr/>
        </p:nvSpPr>
        <p:spPr>
          <a:xfrm>
            <a:off x="304800" y="5513300"/>
            <a:ext cx="3866400" cy="16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2400" b="1">
                <a:solidFill>
                  <a:srgbClr val="1155CC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Invisible tab (\t) characters </a:t>
            </a:r>
            <a:endParaRPr sz="2400" b="1">
              <a:solidFill>
                <a:srgbClr val="1155CC"/>
              </a:solidFill>
              <a:highlight>
                <a:schemeClr val="lt1"/>
              </a:highlight>
              <a:latin typeface="Economica"/>
              <a:ea typeface="Economica"/>
              <a:cs typeface="Economica"/>
              <a:sym typeface="Economica"/>
            </a:endParaRPr>
          </a:p>
        </p:txBody>
      </p:sp>
      <p:cxnSp>
        <p:nvCxnSpPr>
          <p:cNvPr id="379" name="Google Shape;379;p50"/>
          <p:cNvCxnSpPr/>
          <p:nvPr/>
        </p:nvCxnSpPr>
        <p:spPr>
          <a:xfrm rot="10800000" flipH="1">
            <a:off x="674599" y="5813753"/>
            <a:ext cx="14000" cy="296400"/>
          </a:xfrm>
          <a:prstGeom prst="straightConnector1">
            <a:avLst/>
          </a:prstGeom>
          <a:noFill/>
          <a:ln w="28575" cap="flat" cmpd="sng">
            <a:solidFill>
              <a:srgbClr val="1155CC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80" name="Google Shape;380;p50"/>
          <p:cNvSpPr/>
          <p:nvPr/>
        </p:nvSpPr>
        <p:spPr>
          <a:xfrm>
            <a:off x="635000" y="2737567"/>
            <a:ext cx="141200" cy="3034000"/>
          </a:xfrm>
          <a:prstGeom prst="rect">
            <a:avLst/>
          </a:prstGeom>
          <a:solidFill>
            <a:srgbClr val="1155CC"/>
          </a:solidFill>
          <a:ln w="9525" cap="flat" cmpd="sng">
            <a:solidFill>
              <a:srgbClr val="1155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381" name="Google Shape;381;p50"/>
          <p:cNvCxnSpPr/>
          <p:nvPr/>
        </p:nvCxnSpPr>
        <p:spPr>
          <a:xfrm rot="10800000" flipH="1">
            <a:off x="1487399" y="5813753"/>
            <a:ext cx="14000" cy="296400"/>
          </a:xfrm>
          <a:prstGeom prst="straightConnector1">
            <a:avLst/>
          </a:prstGeom>
          <a:noFill/>
          <a:ln w="28575" cap="flat" cmpd="sng">
            <a:solidFill>
              <a:srgbClr val="1155CC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82" name="Google Shape;382;p50"/>
          <p:cNvSpPr/>
          <p:nvPr/>
        </p:nvSpPr>
        <p:spPr>
          <a:xfrm>
            <a:off x="1447800" y="2737567"/>
            <a:ext cx="141200" cy="3034000"/>
          </a:xfrm>
          <a:prstGeom prst="rect">
            <a:avLst/>
          </a:prstGeom>
          <a:solidFill>
            <a:srgbClr val="1155CC"/>
          </a:solidFill>
          <a:ln w="9525" cap="flat" cmpd="sng">
            <a:solidFill>
              <a:srgbClr val="1155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383" name="Google Shape;383;p50"/>
          <p:cNvCxnSpPr/>
          <p:nvPr/>
        </p:nvCxnSpPr>
        <p:spPr>
          <a:xfrm rot="10800000" flipH="1">
            <a:off x="1995399" y="5813753"/>
            <a:ext cx="14000" cy="296400"/>
          </a:xfrm>
          <a:prstGeom prst="straightConnector1">
            <a:avLst/>
          </a:prstGeom>
          <a:noFill/>
          <a:ln w="28575" cap="flat" cmpd="sng">
            <a:solidFill>
              <a:srgbClr val="1155CC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84" name="Google Shape;384;p50"/>
          <p:cNvSpPr/>
          <p:nvPr/>
        </p:nvSpPr>
        <p:spPr>
          <a:xfrm>
            <a:off x="1955800" y="2737567"/>
            <a:ext cx="141200" cy="3034000"/>
          </a:xfrm>
          <a:prstGeom prst="rect">
            <a:avLst/>
          </a:prstGeom>
          <a:solidFill>
            <a:srgbClr val="1155CC"/>
          </a:solidFill>
          <a:ln w="9525" cap="flat" cmpd="sng">
            <a:solidFill>
              <a:srgbClr val="1155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385" name="Google Shape;385;p50"/>
          <p:cNvCxnSpPr/>
          <p:nvPr/>
        </p:nvCxnSpPr>
        <p:spPr>
          <a:xfrm rot="10800000" flipH="1">
            <a:off x="2661432" y="5813753"/>
            <a:ext cx="14000" cy="296400"/>
          </a:xfrm>
          <a:prstGeom prst="straightConnector1">
            <a:avLst/>
          </a:prstGeom>
          <a:noFill/>
          <a:ln w="28575" cap="flat" cmpd="sng">
            <a:solidFill>
              <a:srgbClr val="1155CC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86" name="Google Shape;386;p50"/>
          <p:cNvSpPr/>
          <p:nvPr/>
        </p:nvSpPr>
        <p:spPr>
          <a:xfrm>
            <a:off x="2621833" y="2737567"/>
            <a:ext cx="141200" cy="3034000"/>
          </a:xfrm>
          <a:prstGeom prst="rect">
            <a:avLst/>
          </a:prstGeom>
          <a:solidFill>
            <a:srgbClr val="1155CC"/>
          </a:solidFill>
          <a:ln w="9525" cap="flat" cmpd="sng">
            <a:solidFill>
              <a:srgbClr val="1155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387" name="Google Shape;387;p50"/>
          <p:cNvCxnSpPr/>
          <p:nvPr/>
        </p:nvCxnSpPr>
        <p:spPr>
          <a:xfrm rot="10800000" flipH="1">
            <a:off x="3271032" y="5813753"/>
            <a:ext cx="14000" cy="296400"/>
          </a:xfrm>
          <a:prstGeom prst="straightConnector1">
            <a:avLst/>
          </a:prstGeom>
          <a:noFill/>
          <a:ln w="28575" cap="flat" cmpd="sng">
            <a:solidFill>
              <a:srgbClr val="1155CC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88" name="Google Shape;388;p50"/>
          <p:cNvSpPr/>
          <p:nvPr/>
        </p:nvSpPr>
        <p:spPr>
          <a:xfrm>
            <a:off x="3231433" y="2737567"/>
            <a:ext cx="141200" cy="3034000"/>
          </a:xfrm>
          <a:prstGeom prst="rect">
            <a:avLst/>
          </a:prstGeom>
          <a:solidFill>
            <a:srgbClr val="1155CC"/>
          </a:solidFill>
          <a:ln w="9525" cap="flat" cmpd="sng">
            <a:solidFill>
              <a:srgbClr val="1155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389" name="Google Shape;389;p50"/>
          <p:cNvCxnSpPr/>
          <p:nvPr/>
        </p:nvCxnSpPr>
        <p:spPr>
          <a:xfrm rot="10800000" flipH="1">
            <a:off x="3779032" y="5813753"/>
            <a:ext cx="14000" cy="296400"/>
          </a:xfrm>
          <a:prstGeom prst="straightConnector1">
            <a:avLst/>
          </a:prstGeom>
          <a:noFill/>
          <a:ln w="28575" cap="flat" cmpd="sng">
            <a:solidFill>
              <a:srgbClr val="1155CC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90" name="Google Shape;390;p50"/>
          <p:cNvSpPr/>
          <p:nvPr/>
        </p:nvSpPr>
        <p:spPr>
          <a:xfrm>
            <a:off x="3739433" y="2737567"/>
            <a:ext cx="141200" cy="3034000"/>
          </a:xfrm>
          <a:prstGeom prst="rect">
            <a:avLst/>
          </a:prstGeom>
          <a:solidFill>
            <a:srgbClr val="1155CC"/>
          </a:solidFill>
          <a:ln w="9525" cap="flat" cmpd="sng">
            <a:solidFill>
              <a:srgbClr val="1155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391" name="Google Shape;391;p50"/>
          <p:cNvCxnSpPr/>
          <p:nvPr/>
        </p:nvCxnSpPr>
        <p:spPr>
          <a:xfrm rot="10800000" flipH="1">
            <a:off x="4287032" y="5813753"/>
            <a:ext cx="14000" cy="296400"/>
          </a:xfrm>
          <a:prstGeom prst="straightConnector1">
            <a:avLst/>
          </a:prstGeom>
          <a:noFill/>
          <a:ln w="28575" cap="flat" cmpd="sng">
            <a:solidFill>
              <a:srgbClr val="1155CC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92" name="Google Shape;392;p50"/>
          <p:cNvSpPr/>
          <p:nvPr/>
        </p:nvSpPr>
        <p:spPr>
          <a:xfrm>
            <a:off x="4247433" y="2737567"/>
            <a:ext cx="141200" cy="3034000"/>
          </a:xfrm>
          <a:prstGeom prst="rect">
            <a:avLst/>
          </a:prstGeom>
          <a:solidFill>
            <a:srgbClr val="1155CC"/>
          </a:solidFill>
          <a:ln w="9525" cap="flat" cmpd="sng">
            <a:solidFill>
              <a:srgbClr val="1155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393" name="Google Shape;393;p50"/>
          <p:cNvCxnSpPr/>
          <p:nvPr/>
        </p:nvCxnSpPr>
        <p:spPr>
          <a:xfrm rot="10800000" flipH="1">
            <a:off x="4896632" y="5813753"/>
            <a:ext cx="14000" cy="296400"/>
          </a:xfrm>
          <a:prstGeom prst="straightConnector1">
            <a:avLst/>
          </a:prstGeom>
          <a:noFill/>
          <a:ln w="28575" cap="flat" cmpd="sng">
            <a:solidFill>
              <a:srgbClr val="1155CC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94" name="Google Shape;394;p50"/>
          <p:cNvSpPr/>
          <p:nvPr/>
        </p:nvSpPr>
        <p:spPr>
          <a:xfrm>
            <a:off x="4857033" y="2737567"/>
            <a:ext cx="141200" cy="3034000"/>
          </a:xfrm>
          <a:prstGeom prst="rect">
            <a:avLst/>
          </a:prstGeom>
          <a:solidFill>
            <a:srgbClr val="1155CC"/>
          </a:solidFill>
          <a:ln w="9525" cap="flat" cmpd="sng">
            <a:solidFill>
              <a:srgbClr val="1155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F44FFF9-D6A5-574C-8565-6F52A8B4FCFC}"/>
              </a:ext>
            </a:extLst>
          </p:cNvPr>
          <p:cNvSpPr txBox="1"/>
          <p:nvPr/>
        </p:nvSpPr>
        <p:spPr>
          <a:xfrm>
            <a:off x="11425594" y="107988"/>
            <a:ext cx="681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ARQ</a:t>
            </a:r>
          </a:p>
        </p:txBody>
      </p:sp>
    </p:spTree>
    <p:extLst>
      <p:ext uri="{BB962C8B-B14F-4D97-AF65-F5344CB8AC3E}">
        <p14:creationId xmlns:p14="http://schemas.microsoft.com/office/powerpoint/2010/main" val="312612281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51"/>
          <p:cNvSpPr txBox="1">
            <a:spLocks noGrp="1"/>
          </p:cNvSpPr>
          <p:nvPr>
            <p:ph type="title"/>
          </p:nvPr>
        </p:nvSpPr>
        <p:spPr>
          <a:xfrm>
            <a:off x="415600" y="249567"/>
            <a:ext cx="11360800" cy="1108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" sz="4400" dirty="0"/>
              <a:t>The </a:t>
            </a:r>
            <a:r>
              <a:rPr lang="en" sz="4400" dirty="0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cut</a:t>
            </a:r>
            <a:r>
              <a:rPr lang="en" sz="4400" dirty="0"/>
              <a:t> command identifies columns by number</a:t>
            </a:r>
            <a:endParaRPr sz="4400" dirty="0"/>
          </a:p>
          <a:p>
            <a:endParaRPr sz="2400" dirty="0"/>
          </a:p>
        </p:txBody>
      </p:sp>
      <p:sp>
        <p:nvSpPr>
          <p:cNvPr id="400" name="Google Shape;400;p51"/>
          <p:cNvSpPr txBox="1"/>
          <p:nvPr/>
        </p:nvSpPr>
        <p:spPr>
          <a:xfrm>
            <a:off x="296333" y="1837000"/>
            <a:ext cx="12064800" cy="4160400"/>
          </a:xfrm>
          <a:prstGeom prst="rect">
            <a:avLst/>
          </a:prstGeom>
          <a:noFill/>
          <a:ln w="9525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067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#!genome-build GRCh38.p7</a:t>
            </a:r>
            <a:endParaRPr sz="1067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067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#!genome-version GRCh38</a:t>
            </a:r>
            <a:endParaRPr sz="1067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067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#!genome-date 2013-12</a:t>
            </a:r>
            <a:endParaRPr sz="1067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067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#!genome-build-accession NCBI:GCA_000001405.22</a:t>
            </a:r>
            <a:endParaRPr sz="1067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067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#!genebuild-last-updated 2016-06</a:t>
            </a:r>
            <a:endParaRPr sz="1067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067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       havana  gene    11869   14409   .       +       .       gene_id "ENSG00000223972"; gene_version "5"; gene_name "DDX11L1"; gene_source "havana";</a:t>
            </a:r>
            <a:endParaRPr sz="1067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067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       havana  transcript      11869   14409   .       +       .       gene_id "ENSG00000223972"; gene_version "5"; transcript_id "ENST00000456328"; tr</a:t>
            </a:r>
            <a:endParaRPr sz="1067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067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       havana  exon    11869   12227   .       +       .       gene_id "ENSG00000223972"; gene_version "5"; transcript_id "ENST00000456328"; transcript</a:t>
            </a:r>
            <a:endParaRPr sz="1067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067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       havana  exon    12613   12721   .       +       .       gene_id "ENSG00000223972"; gene_version "5"; transcript_id "ENST00000456328"; transcript</a:t>
            </a:r>
            <a:endParaRPr sz="1067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067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       havana  exon    13221   14409   .       +       .       gene_id "ENSG00000223972"; gene_version "5"; transcript_id "ENST00000456328"; transcript</a:t>
            </a:r>
            <a:endParaRPr sz="1067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067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       havana  transcript      12010   13670   .       +       .       gene_id "ENSG00000223972"; gene_version "5"; transcript_id "ENST00000450305"; tr</a:t>
            </a:r>
            <a:endParaRPr sz="1067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067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       havana  exon    12010   12057   .       +       .       gene_id "ENSG00000223972"; gene_version "5"; transcript_id "ENST00000450305"; transcript</a:t>
            </a:r>
            <a:endParaRPr sz="1067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067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       havana  exon    12179   12227   .       +       .       gene_id "ENSG00000223972"; gene_version "5"; transcript_id "ENST00000450305"; transcript</a:t>
            </a:r>
            <a:endParaRPr sz="1067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067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       havana  exon    12613   12697   .       +       .       gene_id "ENSG00000223972"; gene_version "5"; transcript_id "ENST00000450305"; transcript</a:t>
            </a:r>
            <a:endParaRPr sz="1067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067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       havana  exon    12975   13052   .       +       .       gene_id "ENSG00000223972"; gene_version "5"; transcript_id "ENST00000450305"; transcript</a:t>
            </a:r>
            <a:endParaRPr sz="1067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067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       havana  exon    13221   13374   .       +       .       gene_id "ENSG00000223972"; gene_version "5"; transcript_id "ENST00000450305"; transcript</a:t>
            </a:r>
            <a:endParaRPr sz="1067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067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       havana  exon    13453   13670   .       +       .       gene_id "ENSG00000223972"; gene_version "5"; transcript_id "ENST00000450305"; transcript</a:t>
            </a:r>
            <a:endParaRPr sz="1067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067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       havana  gene    14404   29570   .       -       .       gene_id "ENSG00000227232"; gene_version "5"; gene_name "WASH7P"; gene_source "havana"; g</a:t>
            </a:r>
            <a:endParaRPr sz="1067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067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       havana  transcript      14404   29570   .       -       .       gene_id "ENSG00000227232"; gene_version "5"; transcript_id "ENST00000488147"; tr</a:t>
            </a:r>
            <a:endParaRPr sz="1067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067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       havana  exon    29534   29570   .       -       .       gene_id "ENSG00000227232"; gene_version "5"; transcript_id "ENST00000488147"; transcript</a:t>
            </a:r>
            <a:endParaRPr sz="1067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067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       havana  exon    24738   24891   .       -       .       gene_id "ENSG00000227232"; gene_version "5"; transcript_id "ENST00000488147"; transcript</a:t>
            </a:r>
            <a:endParaRPr sz="1067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067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       havana  exon    18268   18366   .       -       .       gene_id "ENSG00000227232"; gene_version "5"; transcript_id "ENST00000488147"; transcript</a:t>
            </a:r>
            <a:endParaRPr sz="1067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067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       havana  exon    17915   18061   .       -       .       gene_id "ENSG00000227232"; gene_version "5"; transcript_id "ENST00000488147"; transcript</a:t>
            </a:r>
            <a:endParaRPr sz="1067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067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       havana  exon    17606   17742   .       -       .       gene_id "ENSG00000227232"; gene_version "5"; transcript_id "ENST00000488147"; transcript</a:t>
            </a:r>
            <a:endParaRPr sz="1067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endParaRPr sz="1067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01" name="Google Shape;401;p51"/>
          <p:cNvSpPr txBox="1"/>
          <p:nvPr/>
        </p:nvSpPr>
        <p:spPr>
          <a:xfrm>
            <a:off x="264733" y="1185033"/>
            <a:ext cx="5993200" cy="8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2400" b="1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$ </a:t>
            </a:r>
            <a:r>
              <a:rPr lang="en" sz="2400" b="1">
                <a:solidFill>
                  <a:srgbClr val="33333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less -S genes.gtf</a:t>
            </a:r>
            <a:endParaRPr sz="2400" b="1">
              <a:solidFill>
                <a:srgbClr val="333333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02" name="Google Shape;402;p51"/>
          <p:cNvSpPr txBox="1"/>
          <p:nvPr/>
        </p:nvSpPr>
        <p:spPr>
          <a:xfrm>
            <a:off x="287800" y="6152367"/>
            <a:ext cx="381200" cy="55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solidFill>
                  <a:srgbClr val="980000"/>
                </a:solidFill>
              </a:rPr>
              <a:t>1</a:t>
            </a:r>
            <a:endParaRPr sz="2400">
              <a:solidFill>
                <a:srgbClr val="980000"/>
              </a:solidFill>
            </a:endParaRPr>
          </a:p>
        </p:txBody>
      </p:sp>
      <p:sp>
        <p:nvSpPr>
          <p:cNvPr id="403" name="Google Shape;403;p51"/>
          <p:cNvSpPr txBox="1"/>
          <p:nvPr/>
        </p:nvSpPr>
        <p:spPr>
          <a:xfrm>
            <a:off x="999000" y="6152367"/>
            <a:ext cx="381200" cy="55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solidFill>
                  <a:srgbClr val="980000"/>
                </a:solidFill>
              </a:rPr>
              <a:t>2</a:t>
            </a:r>
            <a:endParaRPr sz="2400">
              <a:solidFill>
                <a:srgbClr val="980000"/>
              </a:solidFill>
            </a:endParaRPr>
          </a:p>
        </p:txBody>
      </p:sp>
      <p:sp>
        <p:nvSpPr>
          <p:cNvPr id="404" name="Google Shape;404;p51"/>
          <p:cNvSpPr txBox="1"/>
          <p:nvPr/>
        </p:nvSpPr>
        <p:spPr>
          <a:xfrm>
            <a:off x="1507000" y="6152367"/>
            <a:ext cx="381200" cy="55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solidFill>
                  <a:srgbClr val="980000"/>
                </a:solidFill>
              </a:rPr>
              <a:t>3</a:t>
            </a:r>
            <a:endParaRPr sz="2400">
              <a:solidFill>
                <a:srgbClr val="980000"/>
              </a:solidFill>
            </a:endParaRPr>
          </a:p>
        </p:txBody>
      </p:sp>
      <p:sp>
        <p:nvSpPr>
          <p:cNvPr id="405" name="Google Shape;405;p51"/>
          <p:cNvSpPr txBox="1"/>
          <p:nvPr/>
        </p:nvSpPr>
        <p:spPr>
          <a:xfrm>
            <a:off x="2116600" y="6152367"/>
            <a:ext cx="381200" cy="55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solidFill>
                  <a:srgbClr val="980000"/>
                </a:solidFill>
              </a:rPr>
              <a:t>4</a:t>
            </a:r>
            <a:endParaRPr sz="2400">
              <a:solidFill>
                <a:srgbClr val="980000"/>
              </a:solidFill>
            </a:endParaRPr>
          </a:p>
        </p:txBody>
      </p:sp>
      <p:sp>
        <p:nvSpPr>
          <p:cNvPr id="406" name="Google Shape;406;p51"/>
          <p:cNvSpPr txBox="1"/>
          <p:nvPr/>
        </p:nvSpPr>
        <p:spPr>
          <a:xfrm>
            <a:off x="2827800" y="6152367"/>
            <a:ext cx="381200" cy="55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solidFill>
                  <a:srgbClr val="980000"/>
                </a:solidFill>
              </a:rPr>
              <a:t>5</a:t>
            </a:r>
            <a:endParaRPr sz="2400">
              <a:solidFill>
                <a:srgbClr val="980000"/>
              </a:solidFill>
            </a:endParaRPr>
          </a:p>
        </p:txBody>
      </p:sp>
      <p:sp>
        <p:nvSpPr>
          <p:cNvPr id="407" name="Google Shape;407;p51"/>
          <p:cNvSpPr txBox="1"/>
          <p:nvPr/>
        </p:nvSpPr>
        <p:spPr>
          <a:xfrm>
            <a:off x="3234200" y="6152367"/>
            <a:ext cx="381200" cy="55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solidFill>
                  <a:srgbClr val="980000"/>
                </a:solidFill>
              </a:rPr>
              <a:t>6</a:t>
            </a:r>
            <a:endParaRPr sz="2400">
              <a:solidFill>
                <a:srgbClr val="980000"/>
              </a:solidFill>
            </a:endParaRPr>
          </a:p>
        </p:txBody>
      </p:sp>
      <p:sp>
        <p:nvSpPr>
          <p:cNvPr id="408" name="Google Shape;408;p51"/>
          <p:cNvSpPr txBox="1"/>
          <p:nvPr/>
        </p:nvSpPr>
        <p:spPr>
          <a:xfrm>
            <a:off x="3843800" y="6152367"/>
            <a:ext cx="381200" cy="55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solidFill>
                  <a:srgbClr val="980000"/>
                </a:solidFill>
              </a:rPr>
              <a:t>7</a:t>
            </a:r>
            <a:endParaRPr sz="2400">
              <a:solidFill>
                <a:srgbClr val="980000"/>
              </a:solidFill>
            </a:endParaRPr>
          </a:p>
        </p:txBody>
      </p:sp>
      <p:sp>
        <p:nvSpPr>
          <p:cNvPr id="409" name="Google Shape;409;p51"/>
          <p:cNvSpPr txBox="1"/>
          <p:nvPr/>
        </p:nvSpPr>
        <p:spPr>
          <a:xfrm>
            <a:off x="4453400" y="6152367"/>
            <a:ext cx="381200" cy="55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solidFill>
                  <a:srgbClr val="980000"/>
                </a:solidFill>
              </a:rPr>
              <a:t>8</a:t>
            </a:r>
            <a:endParaRPr sz="2400">
              <a:solidFill>
                <a:srgbClr val="980000"/>
              </a:solidFill>
            </a:endParaRPr>
          </a:p>
        </p:txBody>
      </p:sp>
      <p:sp>
        <p:nvSpPr>
          <p:cNvPr id="410" name="Google Shape;410;p51"/>
          <p:cNvSpPr txBox="1"/>
          <p:nvPr/>
        </p:nvSpPr>
        <p:spPr>
          <a:xfrm>
            <a:off x="8009400" y="6152367"/>
            <a:ext cx="381200" cy="55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solidFill>
                  <a:srgbClr val="980000"/>
                </a:solidFill>
              </a:rPr>
              <a:t>9</a:t>
            </a:r>
            <a:endParaRPr sz="2400">
              <a:solidFill>
                <a:srgbClr val="980000"/>
              </a:solidFill>
            </a:endParaRPr>
          </a:p>
        </p:txBody>
      </p:sp>
      <p:cxnSp>
        <p:nvCxnSpPr>
          <p:cNvPr id="411" name="Google Shape;411;p51"/>
          <p:cNvCxnSpPr/>
          <p:nvPr/>
        </p:nvCxnSpPr>
        <p:spPr>
          <a:xfrm>
            <a:off x="5221100" y="6223733"/>
            <a:ext cx="6531600" cy="0"/>
          </a:xfrm>
          <a:prstGeom prst="straightConnector1">
            <a:avLst/>
          </a:prstGeom>
          <a:noFill/>
          <a:ln w="9525" cap="flat" cmpd="sng">
            <a:solidFill>
              <a:srgbClr val="85200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12" name="Google Shape;412;p51"/>
          <p:cNvSpPr txBox="1"/>
          <p:nvPr/>
        </p:nvSpPr>
        <p:spPr>
          <a:xfrm>
            <a:off x="5302967" y="1123233"/>
            <a:ext cx="6149600" cy="13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b="1" dirty="0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The long strings of text at the end of each line are treated as a single column. Why?</a:t>
            </a:r>
            <a:endParaRPr b="1" dirty="0">
              <a:solidFill>
                <a:srgbClr val="38761D"/>
              </a:solidFill>
              <a:highlight>
                <a:schemeClr val="lt1"/>
              </a:highlight>
              <a:latin typeface="Economica"/>
              <a:ea typeface="Economica"/>
              <a:cs typeface="Economica"/>
              <a:sym typeface="Economica"/>
            </a:endParaRPr>
          </a:p>
          <a:p>
            <a:endParaRPr sz="2400" b="1" dirty="0">
              <a:solidFill>
                <a:srgbClr val="38761D"/>
              </a:solidFill>
              <a:highlight>
                <a:schemeClr val="lt1"/>
              </a:highlight>
              <a:latin typeface="Economica"/>
              <a:ea typeface="Economica"/>
              <a:cs typeface="Economica"/>
              <a:sym typeface="Economica"/>
            </a:endParaRPr>
          </a:p>
          <a:p>
            <a:r>
              <a:rPr lang="en" b="1" dirty="0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Because the text within is separated by </a:t>
            </a:r>
            <a:r>
              <a:rPr lang="en" b="1" u="sng" dirty="0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spaces</a:t>
            </a:r>
            <a:r>
              <a:rPr lang="en" b="1" dirty="0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, not </a:t>
            </a:r>
            <a:r>
              <a:rPr lang="en" b="1" u="sng" dirty="0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tabs</a:t>
            </a:r>
            <a:r>
              <a:rPr lang="en" b="1" dirty="0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.</a:t>
            </a:r>
            <a:endParaRPr b="1" dirty="0">
              <a:solidFill>
                <a:srgbClr val="38761D"/>
              </a:solidFill>
              <a:highlight>
                <a:schemeClr val="lt1"/>
              </a:highlight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3813944-D8F9-8440-84B6-212D1531111F}"/>
              </a:ext>
            </a:extLst>
          </p:cNvPr>
          <p:cNvSpPr txBox="1"/>
          <p:nvPr/>
        </p:nvSpPr>
        <p:spPr>
          <a:xfrm>
            <a:off x="11425594" y="107988"/>
            <a:ext cx="681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ARQ</a:t>
            </a:r>
          </a:p>
        </p:txBody>
      </p:sp>
    </p:spTree>
    <p:extLst>
      <p:ext uri="{BB962C8B-B14F-4D97-AF65-F5344CB8AC3E}">
        <p14:creationId xmlns:p14="http://schemas.microsoft.com/office/powerpoint/2010/main" val="917763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8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7838400" cy="5454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"/>
              <a:t>Unix basics</a:t>
            </a:r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9C83772-3EF8-2C42-A198-B08D1C5D5E3E}"/>
              </a:ext>
            </a:extLst>
          </p:cNvPr>
          <p:cNvSpPr txBox="1"/>
          <p:nvPr/>
        </p:nvSpPr>
        <p:spPr>
          <a:xfrm>
            <a:off x="11425594" y="107988"/>
            <a:ext cx="681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ARQ</a:t>
            </a:r>
          </a:p>
        </p:txBody>
      </p:sp>
    </p:spTree>
    <p:extLst>
      <p:ext uri="{BB962C8B-B14F-4D97-AF65-F5344CB8AC3E}">
        <p14:creationId xmlns:p14="http://schemas.microsoft.com/office/powerpoint/2010/main" val="250146106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52"/>
          <p:cNvSpPr txBox="1">
            <a:spLocks noGrp="1"/>
          </p:cNvSpPr>
          <p:nvPr>
            <p:ph type="title"/>
          </p:nvPr>
        </p:nvSpPr>
        <p:spPr>
          <a:xfrm>
            <a:off x="415600" y="431433"/>
            <a:ext cx="11360800" cy="1108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" sz="4800" dirty="0"/>
              <a:t>Use </a:t>
            </a:r>
            <a:r>
              <a:rPr lang="en" sz="4800" dirty="0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cut</a:t>
            </a:r>
            <a:r>
              <a:rPr lang="en" sz="4800" dirty="0"/>
              <a:t> to extract solely the second column</a:t>
            </a:r>
            <a:endParaRPr sz="4800" dirty="0"/>
          </a:p>
          <a:p>
            <a:endParaRPr sz="2400" dirty="0"/>
          </a:p>
        </p:txBody>
      </p:sp>
      <p:sp>
        <p:nvSpPr>
          <p:cNvPr id="418" name="Google Shape;418;p52"/>
          <p:cNvSpPr txBox="1"/>
          <p:nvPr/>
        </p:nvSpPr>
        <p:spPr>
          <a:xfrm>
            <a:off x="390700" y="1895333"/>
            <a:ext cx="11259200" cy="3822000"/>
          </a:xfrm>
          <a:prstGeom prst="rect">
            <a:avLst/>
          </a:prstGeom>
          <a:noFill/>
          <a:ln w="9525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1070" dirty="0"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#!genome-build R64-1-1</a:t>
            </a:r>
          </a:p>
          <a:p>
            <a:r>
              <a:rPr lang="en-US" sz="1070" dirty="0"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#!genome-version R64-1-1</a:t>
            </a:r>
          </a:p>
          <a:p>
            <a:r>
              <a:rPr lang="en-US" sz="1070" dirty="0"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#!genome-date 2011-09</a:t>
            </a:r>
          </a:p>
          <a:p>
            <a:r>
              <a:rPr lang="en-US" sz="1070" dirty="0"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#!genome-build-accession GCA_000146045.2</a:t>
            </a:r>
          </a:p>
          <a:p>
            <a:r>
              <a:rPr lang="en-US" sz="1070" dirty="0"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#!</a:t>
            </a:r>
            <a:r>
              <a:rPr lang="en-US" sz="1070" dirty="0" err="1"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genebuild</a:t>
            </a:r>
            <a:r>
              <a:rPr lang="en-US" sz="1070" dirty="0"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-last-updated 2018-10</a:t>
            </a:r>
          </a:p>
          <a:p>
            <a:r>
              <a:rPr lang="en" sz="1067" dirty="0" err="1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sgd</a:t>
            </a:r>
            <a:endParaRPr sz="1067" dirty="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067" dirty="0" err="1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sgd</a:t>
            </a:r>
            <a:endParaRPr sz="1067" dirty="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067" dirty="0" err="1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sgd</a:t>
            </a:r>
            <a:endParaRPr sz="1067" dirty="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067" dirty="0" err="1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sgd</a:t>
            </a:r>
            <a:endParaRPr sz="1067" dirty="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067" dirty="0" err="1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sgd</a:t>
            </a:r>
            <a:endParaRPr sz="1067" dirty="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067" dirty="0" err="1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sgd</a:t>
            </a:r>
            <a:endParaRPr sz="1067" dirty="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067" dirty="0" err="1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sgd</a:t>
            </a:r>
            <a:endParaRPr sz="1067" dirty="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067" dirty="0" err="1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sgd</a:t>
            </a:r>
            <a:endParaRPr sz="1067" dirty="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067" dirty="0" err="1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sgd</a:t>
            </a:r>
            <a:endParaRPr sz="1067" dirty="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067" dirty="0" err="1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sgd</a:t>
            </a:r>
            <a:endParaRPr sz="1067" dirty="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067" dirty="0" err="1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sgd</a:t>
            </a:r>
            <a:endParaRPr sz="1067" dirty="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067" dirty="0" err="1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sgd</a:t>
            </a:r>
            <a:endParaRPr sz="1067" dirty="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067" dirty="0" err="1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sgd</a:t>
            </a:r>
            <a:endParaRPr sz="1067" dirty="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067" dirty="0" err="1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sgd</a:t>
            </a:r>
            <a:endParaRPr sz="1067" dirty="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067" dirty="0" err="1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sgd</a:t>
            </a:r>
            <a:endParaRPr sz="1067" dirty="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19" name="Google Shape;419;p52"/>
          <p:cNvSpPr txBox="1"/>
          <p:nvPr/>
        </p:nvSpPr>
        <p:spPr>
          <a:xfrm>
            <a:off x="264733" y="1185033"/>
            <a:ext cx="6524950" cy="8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2400" b="1" dirty="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$ </a:t>
            </a:r>
            <a:r>
              <a:rPr lang="en" sz="2400" b="1" dirty="0">
                <a:solidFill>
                  <a:srgbClr val="33333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cut </a:t>
            </a:r>
            <a:r>
              <a:rPr lang="en" sz="2400" b="1" dirty="0">
                <a:solidFill>
                  <a:srgbClr val="38761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-f 2</a:t>
            </a:r>
            <a:r>
              <a:rPr lang="en" sz="2400" b="1" dirty="0">
                <a:solidFill>
                  <a:srgbClr val="33333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2400" b="1" dirty="0" err="1">
                <a:solidFill>
                  <a:srgbClr val="33333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genes.gtf</a:t>
            </a:r>
            <a:r>
              <a:rPr lang="en" sz="2400" b="1" dirty="0">
                <a:solidFill>
                  <a:srgbClr val="33333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| head –n 20</a:t>
            </a:r>
            <a:endParaRPr sz="2400" b="1" dirty="0">
              <a:solidFill>
                <a:srgbClr val="333333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20" name="Google Shape;420;p52"/>
          <p:cNvSpPr txBox="1"/>
          <p:nvPr/>
        </p:nvSpPr>
        <p:spPr>
          <a:xfrm>
            <a:off x="6022200" y="2766433"/>
            <a:ext cx="5576400" cy="24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3200" b="1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Why were the first 5 lines reported?</a:t>
            </a:r>
            <a:endParaRPr sz="3200" b="1">
              <a:solidFill>
                <a:srgbClr val="38761D"/>
              </a:solidFill>
              <a:highlight>
                <a:schemeClr val="lt1"/>
              </a:highlight>
              <a:latin typeface="Economica"/>
              <a:ea typeface="Economica"/>
              <a:cs typeface="Economica"/>
              <a:sym typeface="Economica"/>
            </a:endParaRPr>
          </a:p>
          <a:p>
            <a:r>
              <a:rPr lang="en" sz="3200" b="1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How could we prevent that?</a:t>
            </a:r>
            <a:endParaRPr sz="3200" b="1">
              <a:solidFill>
                <a:srgbClr val="38761D"/>
              </a:solidFill>
              <a:highlight>
                <a:schemeClr val="lt1"/>
              </a:highlight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729313-258C-B349-9678-7A67C94B5F95}"/>
              </a:ext>
            </a:extLst>
          </p:cNvPr>
          <p:cNvSpPr txBox="1"/>
          <p:nvPr/>
        </p:nvSpPr>
        <p:spPr>
          <a:xfrm>
            <a:off x="11425594" y="107988"/>
            <a:ext cx="681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ARQ</a:t>
            </a:r>
          </a:p>
        </p:txBody>
      </p:sp>
    </p:spTree>
    <p:extLst>
      <p:ext uri="{BB962C8B-B14F-4D97-AF65-F5344CB8AC3E}">
        <p14:creationId xmlns:p14="http://schemas.microsoft.com/office/powerpoint/2010/main" val="2263629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53"/>
          <p:cNvSpPr txBox="1">
            <a:spLocks noGrp="1"/>
          </p:cNvSpPr>
          <p:nvPr>
            <p:ph type="title"/>
          </p:nvPr>
        </p:nvSpPr>
        <p:spPr>
          <a:xfrm>
            <a:off x="415600" y="116433"/>
            <a:ext cx="11360800" cy="1108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" sz="5333" dirty="0"/>
              <a:t>Let's omit the header lines first.</a:t>
            </a:r>
            <a:endParaRPr sz="5333" dirty="0"/>
          </a:p>
          <a:p>
            <a:endParaRPr sz="2400" dirty="0"/>
          </a:p>
        </p:txBody>
      </p:sp>
      <p:sp>
        <p:nvSpPr>
          <p:cNvPr id="427" name="Google Shape;427;p53"/>
          <p:cNvSpPr txBox="1"/>
          <p:nvPr/>
        </p:nvSpPr>
        <p:spPr>
          <a:xfrm>
            <a:off x="264732" y="1185033"/>
            <a:ext cx="9678054" cy="8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2400" b="1" dirty="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$ </a:t>
            </a:r>
            <a:r>
              <a:rPr lang="en" sz="2400" b="1" dirty="0">
                <a:solidFill>
                  <a:srgbClr val="33333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grep -v "#!gen" </a:t>
            </a:r>
            <a:r>
              <a:rPr lang="en" sz="2400" b="1" dirty="0" err="1">
                <a:solidFill>
                  <a:srgbClr val="33333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genes.gtf</a:t>
            </a:r>
            <a:r>
              <a:rPr lang="en" sz="2400" b="1" dirty="0">
                <a:solidFill>
                  <a:srgbClr val="33333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| cut -f 2 | head -n 20</a:t>
            </a:r>
            <a:endParaRPr sz="2400" b="1" dirty="0">
              <a:solidFill>
                <a:srgbClr val="333333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0DD805-EA53-C148-969D-F5062D1284CE}"/>
              </a:ext>
            </a:extLst>
          </p:cNvPr>
          <p:cNvSpPr txBox="1"/>
          <p:nvPr/>
        </p:nvSpPr>
        <p:spPr>
          <a:xfrm>
            <a:off x="11425594" y="107988"/>
            <a:ext cx="681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ARQ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32DAA12-8FA4-9A41-A27F-A941E756774B}"/>
              </a:ext>
            </a:extLst>
          </p:cNvPr>
          <p:cNvSpPr txBox="1"/>
          <p:nvPr/>
        </p:nvSpPr>
        <p:spPr>
          <a:xfrm>
            <a:off x="387266" y="5822731"/>
            <a:ext cx="81681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more specific the command, the better (maybe another line later has a “#” included that we wouldn’t want to miss</a:t>
            </a:r>
          </a:p>
        </p:txBody>
      </p:sp>
      <p:sp>
        <p:nvSpPr>
          <p:cNvPr id="7" name="Google Shape;439;p55">
            <a:extLst>
              <a:ext uri="{FF2B5EF4-FFF2-40B4-BE49-F238E27FC236}">
                <a16:creationId xmlns:a16="http://schemas.microsoft.com/office/drawing/2014/main" id="{97942030-00B4-EE48-9E68-808DC46FFF13}"/>
              </a:ext>
            </a:extLst>
          </p:cNvPr>
          <p:cNvSpPr txBox="1"/>
          <p:nvPr/>
        </p:nvSpPr>
        <p:spPr>
          <a:xfrm>
            <a:off x="387266" y="1850967"/>
            <a:ext cx="11259200" cy="3822000"/>
          </a:xfrm>
          <a:prstGeom prst="rect">
            <a:avLst/>
          </a:prstGeom>
          <a:noFill/>
          <a:ln w="9525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067" dirty="0" err="1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sgd</a:t>
            </a:r>
            <a:endParaRPr sz="1067" dirty="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067" dirty="0" err="1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sgd</a:t>
            </a:r>
            <a:endParaRPr sz="1067" dirty="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067" dirty="0" err="1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sgd</a:t>
            </a:r>
            <a:endParaRPr sz="1067" dirty="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067" dirty="0" err="1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sgd</a:t>
            </a:r>
            <a:endParaRPr sz="1067" dirty="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067" dirty="0" err="1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sgd</a:t>
            </a:r>
            <a:endParaRPr sz="1067" dirty="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067" dirty="0" err="1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sgd</a:t>
            </a:r>
            <a:endParaRPr sz="1067" dirty="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067" dirty="0" err="1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sgd</a:t>
            </a:r>
            <a:endParaRPr sz="1067" dirty="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067" dirty="0" err="1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sgd</a:t>
            </a:r>
            <a:endParaRPr sz="1067" dirty="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067" dirty="0" err="1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sgd</a:t>
            </a:r>
            <a:endParaRPr sz="1067" dirty="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067" dirty="0" err="1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sgd</a:t>
            </a:r>
            <a:endParaRPr sz="1067" dirty="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067" dirty="0" err="1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sgd</a:t>
            </a:r>
            <a:endParaRPr sz="1067" dirty="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067" dirty="0" err="1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sgd</a:t>
            </a:r>
            <a:endParaRPr sz="1067" dirty="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067" dirty="0" err="1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sgd</a:t>
            </a:r>
            <a:endParaRPr sz="1067" dirty="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067" dirty="0" err="1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sgd</a:t>
            </a:r>
            <a:endParaRPr sz="1067" dirty="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067" dirty="0" err="1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sgd</a:t>
            </a:r>
            <a:endParaRPr sz="1067" dirty="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067" dirty="0" err="1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sgd</a:t>
            </a:r>
            <a:endParaRPr sz="1067" dirty="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067" dirty="0" err="1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sgd</a:t>
            </a:r>
            <a:endParaRPr sz="1067" dirty="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067" dirty="0" err="1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sgd</a:t>
            </a:r>
            <a:endParaRPr sz="1067" dirty="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067" dirty="0" err="1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sgd</a:t>
            </a:r>
            <a:endParaRPr sz="1067" dirty="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067" dirty="0" err="1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sgd</a:t>
            </a:r>
            <a:endParaRPr sz="1067" dirty="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endParaRPr sz="1067" dirty="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334719556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54"/>
          <p:cNvSpPr txBox="1">
            <a:spLocks noGrp="1"/>
          </p:cNvSpPr>
          <p:nvPr>
            <p:ph type="title"/>
          </p:nvPr>
        </p:nvSpPr>
        <p:spPr>
          <a:xfrm>
            <a:off x="405613" y="469694"/>
            <a:ext cx="11360800" cy="1108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"/>
              <a:t>Saving results to files with </a:t>
            </a:r>
            <a:r>
              <a:rPr lang="en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>
              <a:solidFill>
                <a:srgbClr val="38761D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endParaRPr sz="2400"/>
          </a:p>
        </p:txBody>
      </p:sp>
      <p:sp>
        <p:nvSpPr>
          <p:cNvPr id="433" name="Google Shape;433;p54"/>
          <p:cNvSpPr txBox="1"/>
          <p:nvPr/>
        </p:nvSpPr>
        <p:spPr>
          <a:xfrm>
            <a:off x="519300" y="2734733"/>
            <a:ext cx="11277600" cy="16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3200" dirty="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So far, every command we have run reports the output to the screen (i.e., standard output or "</a:t>
            </a:r>
            <a:r>
              <a:rPr lang="en" sz="3200" dirty="0" err="1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stdout</a:t>
            </a:r>
            <a:r>
              <a:rPr lang="en" sz="3200" dirty="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").</a:t>
            </a:r>
            <a:endParaRPr sz="3200" dirty="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endParaRPr sz="3733" dirty="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r>
              <a:rPr lang="en" sz="3200" dirty="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Obviously, once an analysis is working the way we want, we typically wish to </a:t>
            </a:r>
            <a:r>
              <a:rPr lang="en" sz="3200" u="sng" dirty="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save the results to a file.  </a:t>
            </a:r>
            <a:endParaRPr sz="3200" u="sng" dirty="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r>
              <a:rPr lang="en" sz="3200" u="sng" dirty="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We do this with the "redirect to a file operator":</a:t>
            </a:r>
            <a:r>
              <a:rPr lang="en" sz="3200" dirty="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    </a:t>
            </a:r>
            <a:r>
              <a:rPr lang="en" sz="5400" b="1" dirty="0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5400" b="1" dirty="0">
              <a:solidFill>
                <a:srgbClr val="38761D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308B140-360E-0645-A91B-2832407552E3}"/>
              </a:ext>
            </a:extLst>
          </p:cNvPr>
          <p:cNvSpPr txBox="1"/>
          <p:nvPr/>
        </p:nvSpPr>
        <p:spPr>
          <a:xfrm>
            <a:off x="11425594" y="107988"/>
            <a:ext cx="681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ARQ</a:t>
            </a:r>
          </a:p>
        </p:txBody>
      </p:sp>
    </p:spTree>
    <p:extLst>
      <p:ext uri="{BB962C8B-B14F-4D97-AF65-F5344CB8AC3E}">
        <p14:creationId xmlns:p14="http://schemas.microsoft.com/office/powerpoint/2010/main" val="407009411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55"/>
          <p:cNvSpPr txBox="1">
            <a:spLocks noGrp="1"/>
          </p:cNvSpPr>
          <p:nvPr>
            <p:ph type="title"/>
          </p:nvPr>
        </p:nvSpPr>
        <p:spPr>
          <a:xfrm>
            <a:off x="415600" y="116433"/>
            <a:ext cx="11360800" cy="1108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" dirty="0"/>
              <a:t>Saving results to files with </a:t>
            </a:r>
            <a:r>
              <a:rPr lang="en" dirty="0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2400" dirty="0"/>
          </a:p>
        </p:txBody>
      </p:sp>
      <p:sp>
        <p:nvSpPr>
          <p:cNvPr id="439" name="Google Shape;439;p55"/>
          <p:cNvSpPr txBox="1"/>
          <p:nvPr/>
        </p:nvSpPr>
        <p:spPr>
          <a:xfrm>
            <a:off x="390700" y="2606533"/>
            <a:ext cx="11259200" cy="3822000"/>
          </a:xfrm>
          <a:prstGeom prst="rect">
            <a:avLst/>
          </a:prstGeom>
          <a:noFill/>
          <a:ln w="9525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067" dirty="0" err="1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sgd</a:t>
            </a:r>
            <a:endParaRPr sz="1067" dirty="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067" dirty="0" err="1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sgd</a:t>
            </a:r>
            <a:endParaRPr sz="1067" dirty="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067" dirty="0" err="1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sgd</a:t>
            </a:r>
            <a:endParaRPr sz="1067" dirty="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067" dirty="0" err="1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sgd</a:t>
            </a:r>
            <a:endParaRPr sz="1067" dirty="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067" dirty="0" err="1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sgd</a:t>
            </a:r>
            <a:endParaRPr sz="1067" dirty="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067" dirty="0" err="1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sgd</a:t>
            </a:r>
            <a:endParaRPr sz="1067" dirty="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067" dirty="0" err="1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sgd</a:t>
            </a:r>
            <a:endParaRPr sz="1067" dirty="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067" dirty="0" err="1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sgd</a:t>
            </a:r>
            <a:endParaRPr sz="1067" dirty="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067" dirty="0" err="1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sgd</a:t>
            </a:r>
            <a:endParaRPr sz="1067" dirty="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067" dirty="0" err="1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sgd</a:t>
            </a:r>
            <a:endParaRPr sz="1067" dirty="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067" dirty="0" err="1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sgd</a:t>
            </a:r>
            <a:endParaRPr sz="1067" dirty="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067" dirty="0" err="1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sgd</a:t>
            </a:r>
            <a:endParaRPr sz="1067" dirty="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067" dirty="0" err="1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sgd</a:t>
            </a:r>
            <a:endParaRPr sz="1067" dirty="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067" dirty="0" err="1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sgd</a:t>
            </a:r>
            <a:endParaRPr sz="1067" dirty="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067" dirty="0" err="1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sgd</a:t>
            </a:r>
            <a:endParaRPr sz="1067" dirty="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067" dirty="0" err="1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sgd</a:t>
            </a:r>
            <a:endParaRPr sz="1067" dirty="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067" dirty="0" err="1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sgd</a:t>
            </a:r>
            <a:endParaRPr sz="1067" dirty="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067" dirty="0" err="1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sgd</a:t>
            </a:r>
            <a:endParaRPr sz="1067" dirty="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067" dirty="0" err="1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sgd</a:t>
            </a:r>
            <a:endParaRPr sz="1067" dirty="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067" dirty="0" err="1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sgd</a:t>
            </a:r>
            <a:endParaRPr sz="1067" dirty="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endParaRPr sz="1067" dirty="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40" name="Google Shape;440;p55"/>
          <p:cNvSpPr txBox="1"/>
          <p:nvPr/>
        </p:nvSpPr>
        <p:spPr>
          <a:xfrm>
            <a:off x="264733" y="1489833"/>
            <a:ext cx="11360800" cy="8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b="1" dirty="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$ </a:t>
            </a:r>
            <a:r>
              <a:rPr lang="en" b="1" dirty="0">
                <a:solidFill>
                  <a:srgbClr val="33333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grep -v "#" </a:t>
            </a:r>
            <a:r>
              <a:rPr lang="en" b="1" dirty="0" err="1">
                <a:solidFill>
                  <a:srgbClr val="33333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genes.gtf</a:t>
            </a:r>
            <a:r>
              <a:rPr lang="en" b="1" dirty="0">
                <a:solidFill>
                  <a:srgbClr val="33333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| cut -f 2 | head -n 20 &gt; column2.first20.txt</a:t>
            </a:r>
            <a:endParaRPr b="1" dirty="0">
              <a:solidFill>
                <a:srgbClr val="333333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buClr>
                <a:schemeClr val="dk1"/>
              </a:buClr>
              <a:buSzPts val="1100"/>
            </a:pPr>
            <a:endParaRPr sz="2400" b="1" dirty="0">
              <a:solidFill>
                <a:srgbClr val="333333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>
              <a:buClr>
                <a:schemeClr val="dk1"/>
              </a:buClr>
              <a:buSzPts val="1100"/>
            </a:pPr>
            <a:r>
              <a:rPr lang="en" b="1" dirty="0">
                <a:solidFill>
                  <a:srgbClr val="33333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$ </a:t>
            </a:r>
            <a:r>
              <a:rPr lang="en" b="1" dirty="0">
                <a:solidFill>
                  <a:srgbClr val="333333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cat column2.first20.txt</a:t>
            </a:r>
            <a:endParaRPr b="1" dirty="0">
              <a:solidFill>
                <a:srgbClr val="333333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D6769CE-57FC-6544-8C08-EBF4D5C33BC5}"/>
              </a:ext>
            </a:extLst>
          </p:cNvPr>
          <p:cNvSpPr txBox="1"/>
          <p:nvPr/>
        </p:nvSpPr>
        <p:spPr>
          <a:xfrm>
            <a:off x="11425594" y="107988"/>
            <a:ext cx="681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ARQ</a:t>
            </a:r>
          </a:p>
        </p:txBody>
      </p:sp>
    </p:spTree>
    <p:extLst>
      <p:ext uri="{BB962C8B-B14F-4D97-AF65-F5344CB8AC3E}">
        <p14:creationId xmlns:p14="http://schemas.microsoft.com/office/powerpoint/2010/main" val="140779277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56"/>
          <p:cNvSpPr txBox="1">
            <a:spLocks noGrp="1"/>
          </p:cNvSpPr>
          <p:nvPr>
            <p:ph type="title"/>
          </p:nvPr>
        </p:nvSpPr>
        <p:spPr>
          <a:xfrm>
            <a:off x="415600" y="685333"/>
            <a:ext cx="11360800" cy="1108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" sz="6000" dirty="0"/>
              <a:t>The results are just a plain old file!</a:t>
            </a:r>
            <a:endParaRPr sz="6000" dirty="0">
              <a:solidFill>
                <a:srgbClr val="38761D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endParaRPr sz="2400" dirty="0"/>
          </a:p>
        </p:txBody>
      </p:sp>
      <p:sp>
        <p:nvSpPr>
          <p:cNvPr id="446" name="Google Shape;446;p56"/>
          <p:cNvSpPr txBox="1"/>
          <p:nvPr/>
        </p:nvSpPr>
        <p:spPr>
          <a:xfrm>
            <a:off x="415600" y="2808600"/>
            <a:ext cx="11259200" cy="620400"/>
          </a:xfrm>
          <a:prstGeom prst="rect">
            <a:avLst/>
          </a:prstGeom>
          <a:noFill/>
          <a:ln w="9525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067" dirty="0" err="1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sgd</a:t>
            </a:r>
            <a:endParaRPr sz="1067" dirty="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067" dirty="0" err="1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sgd</a:t>
            </a:r>
            <a:endParaRPr sz="1067" dirty="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endParaRPr sz="1067" dirty="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47" name="Google Shape;447;p56"/>
          <p:cNvSpPr txBox="1"/>
          <p:nvPr/>
        </p:nvSpPr>
        <p:spPr>
          <a:xfrm>
            <a:off x="314000" y="1566546"/>
            <a:ext cx="11360800" cy="8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2400" b="1" dirty="0">
                <a:solidFill>
                  <a:srgbClr val="33333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$ </a:t>
            </a:r>
            <a:r>
              <a:rPr lang="en" sz="2400" b="1" dirty="0">
                <a:solidFill>
                  <a:srgbClr val="333333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head -n 2 column2.first20.txt</a:t>
            </a:r>
            <a:endParaRPr sz="2400" b="1" dirty="0">
              <a:solidFill>
                <a:srgbClr val="333333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0A35C5-E7C6-0247-B8CD-0F9615310FCD}"/>
              </a:ext>
            </a:extLst>
          </p:cNvPr>
          <p:cNvSpPr txBox="1"/>
          <p:nvPr/>
        </p:nvSpPr>
        <p:spPr>
          <a:xfrm>
            <a:off x="11425594" y="107988"/>
            <a:ext cx="681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ARQ</a:t>
            </a:r>
          </a:p>
        </p:txBody>
      </p:sp>
    </p:spTree>
    <p:extLst>
      <p:ext uri="{BB962C8B-B14F-4D97-AF65-F5344CB8AC3E}">
        <p14:creationId xmlns:p14="http://schemas.microsoft.com/office/powerpoint/2010/main" val="395344585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CC405B-274A-D04B-879F-197E40747F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347368-E06E-4447-A498-169EAE35C0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Submit CHPC application </a:t>
            </a:r>
          </a:p>
          <a:p>
            <a:pPr lvl="1"/>
            <a:r>
              <a:rPr lang="en-US" dirty="0">
                <a:hlinkClick r:id="rId2"/>
              </a:rPr>
              <a:t>https://www.chpc.utah.edu/documentation/gettingstarted.php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57836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9"/>
          <p:cNvSpPr txBox="1">
            <a:spLocks noGrp="1"/>
          </p:cNvSpPr>
          <p:nvPr>
            <p:ph type="title"/>
          </p:nvPr>
        </p:nvSpPr>
        <p:spPr>
          <a:xfrm>
            <a:off x="415600" y="86200"/>
            <a:ext cx="11360800" cy="1108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"/>
              <a:t>Connecting to a Unix computer via the terminal</a:t>
            </a:r>
            <a:endParaRPr/>
          </a:p>
        </p:txBody>
      </p:sp>
      <p:pic>
        <p:nvPicPr>
          <p:cNvPr id="197" name="Google Shape;19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534" y="2148571"/>
            <a:ext cx="5629601" cy="3514829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29"/>
          <p:cNvSpPr txBox="1"/>
          <p:nvPr/>
        </p:nvSpPr>
        <p:spPr>
          <a:xfrm>
            <a:off x="193533" y="6074533"/>
            <a:ext cx="40000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3200" b="1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“Terminal” in OSX</a:t>
            </a:r>
            <a:endParaRPr sz="2400"/>
          </a:p>
        </p:txBody>
      </p:sp>
      <p:sp>
        <p:nvSpPr>
          <p:cNvPr id="199" name="Google Shape;199;p29"/>
          <p:cNvSpPr txBox="1"/>
          <p:nvPr/>
        </p:nvSpPr>
        <p:spPr>
          <a:xfrm>
            <a:off x="7206367" y="6074533"/>
            <a:ext cx="40000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3200" b="1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“putty” for Windows</a:t>
            </a:r>
            <a:endParaRPr sz="2400"/>
          </a:p>
        </p:txBody>
      </p:sp>
      <p:pic>
        <p:nvPicPr>
          <p:cNvPr id="200" name="Google Shape;200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91551" y="2163667"/>
            <a:ext cx="5629632" cy="3499727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570EF01-170A-644D-87CC-7777D2985692}"/>
              </a:ext>
            </a:extLst>
          </p:cNvPr>
          <p:cNvSpPr txBox="1"/>
          <p:nvPr/>
        </p:nvSpPr>
        <p:spPr>
          <a:xfrm>
            <a:off x="11425594" y="107988"/>
            <a:ext cx="681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ARQ</a:t>
            </a:r>
          </a:p>
        </p:txBody>
      </p:sp>
    </p:spTree>
    <p:extLst>
      <p:ext uri="{BB962C8B-B14F-4D97-AF65-F5344CB8AC3E}">
        <p14:creationId xmlns:p14="http://schemas.microsoft.com/office/powerpoint/2010/main" val="33508908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0"/>
          <p:cNvSpPr txBox="1">
            <a:spLocks noGrp="1"/>
          </p:cNvSpPr>
          <p:nvPr>
            <p:ph type="title"/>
          </p:nvPr>
        </p:nvSpPr>
        <p:spPr>
          <a:xfrm>
            <a:off x="415600" y="116433"/>
            <a:ext cx="11360800" cy="1108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"/>
              <a:t>The “prompt”</a:t>
            </a:r>
            <a:endParaRPr/>
          </a:p>
        </p:txBody>
      </p:sp>
      <p:pic>
        <p:nvPicPr>
          <p:cNvPr id="206" name="Google Shape;20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468" y="1645567"/>
            <a:ext cx="7960601" cy="497016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7" name="Google Shape;207;p30"/>
          <p:cNvCxnSpPr/>
          <p:nvPr/>
        </p:nvCxnSpPr>
        <p:spPr>
          <a:xfrm rot="10800000">
            <a:off x="2195500" y="2302133"/>
            <a:ext cx="6829200" cy="2128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08" name="Google Shape;208;p30"/>
          <p:cNvSpPr txBox="1"/>
          <p:nvPr/>
        </p:nvSpPr>
        <p:spPr>
          <a:xfrm>
            <a:off x="9024700" y="2130667"/>
            <a:ext cx="3081200" cy="4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2400">
                <a:solidFill>
                  <a:srgbClr val="38761D"/>
                </a:solidFill>
                <a:highlight>
                  <a:srgbClr val="FFFFFF"/>
                </a:highlight>
                <a:latin typeface="Economica"/>
                <a:ea typeface="Economica"/>
                <a:cs typeface="Economica"/>
                <a:sym typeface="Economica"/>
              </a:rPr>
              <a:t>The prompt is just a patient little thing that waits around for you to tell it what to do via “commands”.</a:t>
            </a:r>
            <a:endParaRPr sz="2400">
              <a:solidFill>
                <a:srgbClr val="38761D"/>
              </a:solidFill>
              <a:highlight>
                <a:srgbClr val="FFFFFF"/>
              </a:highlight>
              <a:latin typeface="Economica"/>
              <a:ea typeface="Economica"/>
              <a:cs typeface="Economica"/>
              <a:sym typeface="Economica"/>
            </a:endParaRPr>
          </a:p>
          <a:p>
            <a:endParaRPr sz="2400">
              <a:solidFill>
                <a:srgbClr val="38761D"/>
              </a:solidFill>
              <a:highlight>
                <a:srgbClr val="FFFFFF"/>
              </a:highlight>
              <a:latin typeface="Economica"/>
              <a:ea typeface="Economica"/>
              <a:cs typeface="Economica"/>
              <a:sym typeface="Economica"/>
            </a:endParaRPr>
          </a:p>
          <a:p>
            <a:r>
              <a:rPr lang="en" sz="2400">
                <a:solidFill>
                  <a:srgbClr val="38761D"/>
                </a:solidFill>
                <a:highlight>
                  <a:srgbClr val="FFFFFF"/>
                </a:highlight>
                <a:latin typeface="Economica"/>
                <a:ea typeface="Economica"/>
                <a:cs typeface="Economica"/>
                <a:sym typeface="Economica"/>
              </a:rPr>
              <a:t>Command syntax must be exact. In this way, Unix is dumb. It cannot infer what you meant if you misspell, provide the wrong syntax, etc.</a:t>
            </a:r>
            <a:endParaRPr sz="2400">
              <a:solidFill>
                <a:srgbClr val="38761D"/>
              </a:solidFill>
              <a:highlight>
                <a:srgbClr val="FFFFFF"/>
              </a:highlight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7D99CD-458F-0C43-9C0D-F9BA56623FA8}"/>
              </a:ext>
            </a:extLst>
          </p:cNvPr>
          <p:cNvSpPr txBox="1"/>
          <p:nvPr/>
        </p:nvSpPr>
        <p:spPr>
          <a:xfrm>
            <a:off x="11425594" y="107988"/>
            <a:ext cx="681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ARQ</a:t>
            </a:r>
          </a:p>
        </p:txBody>
      </p:sp>
    </p:spTree>
    <p:extLst>
      <p:ext uri="{BB962C8B-B14F-4D97-AF65-F5344CB8AC3E}">
        <p14:creationId xmlns:p14="http://schemas.microsoft.com/office/powerpoint/2010/main" val="16023460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1"/>
          <p:cNvSpPr txBox="1">
            <a:spLocks noGrp="1"/>
          </p:cNvSpPr>
          <p:nvPr>
            <p:ph type="title"/>
          </p:nvPr>
        </p:nvSpPr>
        <p:spPr>
          <a:xfrm>
            <a:off x="415600" y="116433"/>
            <a:ext cx="11360800" cy="1108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"/>
              <a:t>Launching OSX “Terminal”</a:t>
            </a:r>
            <a:endParaRPr/>
          </a:p>
        </p:txBody>
      </p:sp>
      <p:pic>
        <p:nvPicPr>
          <p:cNvPr id="214" name="Google Shape;21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47234" y="2181002"/>
            <a:ext cx="3746565" cy="2339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31" descr="Untitled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1033" y="2640100"/>
            <a:ext cx="1931067" cy="1459533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31"/>
          <p:cNvSpPr txBox="1"/>
          <p:nvPr/>
        </p:nvSpPr>
        <p:spPr>
          <a:xfrm>
            <a:off x="283433" y="4179833"/>
            <a:ext cx="4000000" cy="5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4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Applications</a:t>
            </a:r>
            <a:endParaRPr sz="4000"/>
          </a:p>
        </p:txBody>
      </p:sp>
      <p:pic>
        <p:nvPicPr>
          <p:cNvPr id="217" name="Google Shape;217;p31" descr="Untitled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42633" y="2640100"/>
            <a:ext cx="1931067" cy="1459533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31"/>
          <p:cNvSpPr txBox="1"/>
          <p:nvPr/>
        </p:nvSpPr>
        <p:spPr>
          <a:xfrm>
            <a:off x="2925033" y="4179833"/>
            <a:ext cx="4000000" cy="5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4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Utilities</a:t>
            </a:r>
            <a:endParaRPr sz="4000"/>
          </a:p>
        </p:txBody>
      </p:sp>
      <p:pic>
        <p:nvPicPr>
          <p:cNvPr id="219" name="Google Shape;219;p31" descr="Untitled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00846" y="2665134"/>
            <a:ext cx="1867021" cy="1459533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31"/>
          <p:cNvSpPr txBox="1"/>
          <p:nvPr/>
        </p:nvSpPr>
        <p:spPr>
          <a:xfrm>
            <a:off x="5599233" y="4179833"/>
            <a:ext cx="4000000" cy="5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4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Terminal</a:t>
            </a:r>
            <a:endParaRPr sz="4000"/>
          </a:p>
        </p:txBody>
      </p:sp>
      <p:cxnSp>
        <p:nvCxnSpPr>
          <p:cNvPr id="221" name="Google Shape;221;p31"/>
          <p:cNvCxnSpPr>
            <a:stCxn id="215" idx="3"/>
            <a:endCxn id="217" idx="1"/>
          </p:cNvCxnSpPr>
          <p:nvPr/>
        </p:nvCxnSpPr>
        <p:spPr>
          <a:xfrm>
            <a:off x="2332100" y="3369867"/>
            <a:ext cx="710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2" name="Google Shape;222;p31"/>
          <p:cNvCxnSpPr/>
          <p:nvPr/>
        </p:nvCxnSpPr>
        <p:spPr>
          <a:xfrm>
            <a:off x="4973700" y="3385900"/>
            <a:ext cx="710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3" name="Google Shape;223;p31"/>
          <p:cNvCxnSpPr/>
          <p:nvPr/>
        </p:nvCxnSpPr>
        <p:spPr>
          <a:xfrm>
            <a:off x="7570733" y="3394900"/>
            <a:ext cx="710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BBE6132-E783-9046-BA15-2A500469ED4D}"/>
              </a:ext>
            </a:extLst>
          </p:cNvPr>
          <p:cNvSpPr txBox="1"/>
          <p:nvPr/>
        </p:nvSpPr>
        <p:spPr>
          <a:xfrm>
            <a:off x="11425594" y="107988"/>
            <a:ext cx="681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ARQ</a:t>
            </a:r>
          </a:p>
        </p:txBody>
      </p:sp>
    </p:spTree>
    <p:extLst>
      <p:ext uri="{BB962C8B-B14F-4D97-AF65-F5344CB8AC3E}">
        <p14:creationId xmlns:p14="http://schemas.microsoft.com/office/powerpoint/2010/main" val="23016159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5"/>
          <p:cNvSpPr txBox="1">
            <a:spLocks noGrp="1"/>
          </p:cNvSpPr>
          <p:nvPr>
            <p:ph type="title"/>
          </p:nvPr>
        </p:nvSpPr>
        <p:spPr>
          <a:xfrm>
            <a:off x="421148" y="726034"/>
            <a:ext cx="11360800" cy="1108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" sz="5067" dirty="0"/>
              <a:t>The Unix file system. A tree just like OSX and Windows</a:t>
            </a:r>
            <a:endParaRPr sz="5067" dirty="0"/>
          </a:p>
        </p:txBody>
      </p:sp>
      <p:pic>
        <p:nvPicPr>
          <p:cNvPr id="264" name="Google Shape;26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29200" y="2162500"/>
            <a:ext cx="5247200" cy="33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3201" y="1834434"/>
            <a:ext cx="5470695" cy="3656677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586368E-44F9-C447-BED8-0B8D1F4C1323}"/>
              </a:ext>
            </a:extLst>
          </p:cNvPr>
          <p:cNvSpPr txBox="1"/>
          <p:nvPr/>
        </p:nvSpPr>
        <p:spPr>
          <a:xfrm>
            <a:off x="11425594" y="107988"/>
            <a:ext cx="681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ARQ</a:t>
            </a:r>
          </a:p>
        </p:txBody>
      </p:sp>
    </p:spTree>
    <p:extLst>
      <p:ext uri="{BB962C8B-B14F-4D97-AF65-F5344CB8AC3E}">
        <p14:creationId xmlns:p14="http://schemas.microsoft.com/office/powerpoint/2010/main" val="12766546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</TotalTime>
  <Words>8750</Words>
  <Application>Microsoft Macintosh PowerPoint</Application>
  <PresentationFormat>Widescreen</PresentationFormat>
  <Paragraphs>782</Paragraphs>
  <Slides>55</Slides>
  <Notes>50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2" baseType="lpstr">
      <vt:lpstr>Arial</vt:lpstr>
      <vt:lpstr>Calibri</vt:lpstr>
      <vt:lpstr>Calibri Light</vt:lpstr>
      <vt:lpstr>Consolas</vt:lpstr>
      <vt:lpstr>Courier New</vt:lpstr>
      <vt:lpstr>Economica</vt:lpstr>
      <vt:lpstr>Office Theme</vt:lpstr>
      <vt:lpstr>Rutter Lab Isolation Bootcamp</vt:lpstr>
      <vt:lpstr>Comp. biology was born in the 1960s</vt:lpstr>
      <vt:lpstr>What is Unix?</vt:lpstr>
      <vt:lpstr>Unix history</vt:lpstr>
      <vt:lpstr>Unix basics</vt:lpstr>
      <vt:lpstr>Connecting to a Unix computer via the terminal</vt:lpstr>
      <vt:lpstr>The “prompt”</vt:lpstr>
      <vt:lpstr>Launching OSX “Terminal”</vt:lpstr>
      <vt:lpstr>The Unix file system. A tree just like OSX and Windows</vt:lpstr>
      <vt:lpstr>I am lazy. You should be too. Shortcuts!!! </vt:lpstr>
      <vt:lpstr>The ls command (list files and directories) (What files and directories can be found in the current directory?)</vt:lpstr>
      <vt:lpstr>The ls command (list files and directories) (What files and directories can be found in the current directory?)</vt:lpstr>
      <vt:lpstr>The cd command (change directories) (cd helps to navigate through the Unix directory tree)</vt:lpstr>
      <vt:lpstr>The pwd command (present working directory) (Where am I? That is, in which directory am I?)</vt:lpstr>
      <vt:lpstr>The mkdir command (make a new directory) </vt:lpstr>
      <vt:lpstr>The touch command (create an empty file) </vt:lpstr>
      <vt:lpstr>The head command (peak at the first n lines in an input file or stream)</vt:lpstr>
      <vt:lpstr>The head command (peak at the first n lines in an input file or stream)</vt:lpstr>
      <vt:lpstr>Unix reference “cheat sheet”: (print/mark the link below!)</vt:lpstr>
      <vt:lpstr>Important reminders</vt:lpstr>
      <vt:lpstr>Convention: The "$" at the beginning of each command represents the shell prompt. Don't copy/paste it.</vt:lpstr>
      <vt:lpstr>What do you think the tail command does?</vt:lpstr>
      <vt:lpstr>The cat command (report every line in an input file or stream)</vt:lpstr>
      <vt:lpstr>The cat command: add line numbers with -n (report every line in an input file or stream)</vt:lpstr>
      <vt:lpstr>The wc command (count the lines, words, and bytes in a file or stream)</vt:lpstr>
      <vt:lpstr>But what about doing  something useful?</vt:lpstr>
      <vt:lpstr>Let’s imagine you are a first year graduate student studying gene regulation in human muscle development.  You will need a list of genes and transcripts in the human genome.  I have placed such a file in a directory called “muscledev” within your “home” directory.  How would we get to the file, figure out what it is called, and see its contents?</vt:lpstr>
      <vt:lpstr>Downloading a file</vt:lpstr>
      <vt:lpstr>The less command (scroll through the contents of files page by page. less is “more” , because you can go forwards and backwards)</vt:lpstr>
      <vt:lpstr>#</vt:lpstr>
      <vt:lpstr>The less command (searching)</vt:lpstr>
      <vt:lpstr>The man command man is the manual viewer; it can be used to display manual pages for options, scroll up and down, search for occurrences of specific text, and other useful functions.</vt:lpstr>
      <vt:lpstr>The GFF format</vt:lpstr>
      <vt:lpstr>The grep command (this is VERY useful) (find lines in an input file or stream that match a specific pattern you are looking for)</vt:lpstr>
      <vt:lpstr>See grep matches with --color </vt:lpstr>
      <vt:lpstr>See grep matches with --color </vt:lpstr>
      <vt:lpstr>Matches flanked by "whitespace" with -w </vt:lpstr>
      <vt:lpstr>Report lines that lack a pattern with -v </vt:lpstr>
      <vt:lpstr>Report lines that lack a pattern with -v and -w</vt:lpstr>
      <vt:lpstr>Matching patterns that include quotes </vt:lpstr>
      <vt:lpstr>Matching patterns that include quotes </vt:lpstr>
      <vt:lpstr>Piping Unix commands together with "|" The sum is greater than its parts.  </vt:lpstr>
      <vt:lpstr>Piping Unix commands together with "|" The sum is greater than its parts.  </vt:lpstr>
      <vt:lpstr>How many lines contain CDC53? </vt:lpstr>
      <vt:lpstr>How many exon records are there for CDC53? </vt:lpstr>
      <vt:lpstr> </vt:lpstr>
      <vt:lpstr>The cut command (cut out specific columns/fields from a file or input stream)</vt:lpstr>
      <vt:lpstr>The cut command (cut out specific columns/fields from a file or input stream)</vt:lpstr>
      <vt:lpstr>The cut command identifies columns by number </vt:lpstr>
      <vt:lpstr>Use cut to extract solely the second column </vt:lpstr>
      <vt:lpstr>Let's omit the header lines first. </vt:lpstr>
      <vt:lpstr>Saving results to files with &gt; </vt:lpstr>
      <vt:lpstr>Saving results to files with &gt;</vt:lpstr>
      <vt:lpstr>The results are just a plain old file! </vt:lpstr>
      <vt:lpstr>Homework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Rutter Lab Isolation Bootcamp</dc:title>
  <dc:creator>Microsoft Office User</dc:creator>
  <cp:lastModifiedBy>Microsoft Office User</cp:lastModifiedBy>
  <cp:revision>8</cp:revision>
  <dcterms:created xsi:type="dcterms:W3CDTF">2020-03-27T20:07:41Z</dcterms:created>
  <dcterms:modified xsi:type="dcterms:W3CDTF">2020-03-27T20:56:56Z</dcterms:modified>
</cp:coreProperties>
</file>